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9"/>
  </p:notesMasterIdLst>
  <p:sldIdLst>
    <p:sldId id="256" r:id="rId2"/>
    <p:sldId id="363" r:id="rId3"/>
    <p:sldId id="263" r:id="rId4"/>
    <p:sldId id="299" r:id="rId5"/>
    <p:sldId id="301" r:id="rId6"/>
    <p:sldId id="356" r:id="rId7"/>
    <p:sldId id="358" r:id="rId8"/>
    <p:sldId id="350" r:id="rId9"/>
    <p:sldId id="351" r:id="rId10"/>
    <p:sldId id="352" r:id="rId11"/>
    <p:sldId id="360" r:id="rId12"/>
    <p:sldId id="364" r:id="rId13"/>
    <p:sldId id="362" r:id="rId14"/>
    <p:sldId id="357" r:id="rId15"/>
    <p:sldId id="276" r:id="rId16"/>
    <p:sldId id="354" r:id="rId17"/>
    <p:sldId id="355" r:id="rId18"/>
  </p:sldIdLst>
  <p:sldSz cx="9144000" cy="6858000" type="screen4x3"/>
  <p:notesSz cx="7099300" cy="9385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86"/>
    <p:restoredTop sz="95153" autoAdjust="0"/>
  </p:normalViewPr>
  <p:slideViewPr>
    <p:cSldViewPr snapToGrid="0">
      <p:cViewPr varScale="1">
        <p:scale>
          <a:sx n="96" d="100"/>
          <a:sy n="96" d="100"/>
        </p:scale>
        <p:origin x="1536" y="160"/>
      </p:cViewPr>
      <p:guideLst>
        <p:guide orient="horz" pos="2160"/>
        <p:guide pos="2880"/>
      </p:guideLst>
    </p:cSldViewPr>
  </p:slideViewPr>
  <p:notesTextViewPr>
    <p:cViewPr>
      <p:scale>
        <a:sx n="100" d="100"/>
        <a:sy n="100" d="100"/>
      </p:scale>
      <p:origin x="0" y="0"/>
    </p:cViewPr>
  </p:notesTextViewPr>
  <p:notesViewPr>
    <p:cSldViewPr snapToGrid="0">
      <p:cViewPr varScale="1">
        <p:scale>
          <a:sx n="70" d="100"/>
          <a:sy n="70" d="100"/>
        </p:scale>
        <p:origin x="3568"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1138" y="0"/>
            <a:ext cx="3076575" cy="469900"/>
          </a:xfrm>
          <a:prstGeom prst="rect">
            <a:avLst/>
          </a:prstGeom>
        </p:spPr>
        <p:txBody>
          <a:bodyPr vert="horz" lIns="91440" tIns="45720" rIns="91440" bIns="45720" rtlCol="0"/>
          <a:lstStyle>
            <a:lvl1pPr algn="r">
              <a:defRPr sz="1200"/>
            </a:lvl1pPr>
          </a:lstStyle>
          <a:p>
            <a:fld id="{3024FC0C-432F-024C-98C4-14D05CA1E4C6}" type="datetimeFigureOut">
              <a:rPr lang="en-US" smtClean="0"/>
              <a:t>1/9/23</a:t>
            </a:fld>
            <a:endParaRPr lang="en-US"/>
          </a:p>
        </p:txBody>
      </p:sp>
      <p:sp>
        <p:nvSpPr>
          <p:cNvPr id="4" name="Slide Image Placeholder 3"/>
          <p:cNvSpPr>
            <a:spLocks noGrp="1" noRot="1" noChangeAspect="1"/>
          </p:cNvSpPr>
          <p:nvPr>
            <p:ph type="sldImg" idx="2"/>
          </p:nvPr>
        </p:nvSpPr>
        <p:spPr>
          <a:xfrm>
            <a:off x="1438275" y="1173163"/>
            <a:ext cx="4222750" cy="31670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516438"/>
            <a:ext cx="5680075" cy="36957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5400"/>
            <a:ext cx="3076575"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1138" y="8915400"/>
            <a:ext cx="3076575" cy="469900"/>
          </a:xfrm>
          <a:prstGeom prst="rect">
            <a:avLst/>
          </a:prstGeom>
        </p:spPr>
        <p:txBody>
          <a:bodyPr vert="horz" lIns="91440" tIns="45720" rIns="91440" bIns="45720" rtlCol="0" anchor="b"/>
          <a:lstStyle>
            <a:lvl1pPr algn="r">
              <a:defRPr sz="1200"/>
            </a:lvl1pPr>
          </a:lstStyle>
          <a:p>
            <a:fld id="{D6C3428F-6FF0-EC4B-8CCC-59918850A8B4}" type="slidenum">
              <a:rPr lang="en-US" smtClean="0"/>
              <a:t>‹#›</a:t>
            </a:fld>
            <a:endParaRPr lang="en-US"/>
          </a:p>
        </p:txBody>
      </p:sp>
    </p:spTree>
    <p:extLst>
      <p:ext uri="{BB962C8B-B14F-4D97-AF65-F5344CB8AC3E}">
        <p14:creationId xmlns:p14="http://schemas.microsoft.com/office/powerpoint/2010/main" val="1717912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C3428F-6FF0-EC4B-8CCC-59918850A8B4}" type="slidenum">
              <a:rPr lang="en-US" smtClean="0"/>
              <a:t>1</a:t>
            </a:fld>
            <a:endParaRPr lang="en-US" dirty="0"/>
          </a:p>
        </p:txBody>
      </p:sp>
    </p:spTree>
    <p:extLst>
      <p:ext uri="{BB962C8B-B14F-4D97-AF65-F5344CB8AC3E}">
        <p14:creationId xmlns:p14="http://schemas.microsoft.com/office/powerpoint/2010/main" val="550819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0550" y="-31750"/>
            <a:ext cx="5688013" cy="4267200"/>
          </a:xfrm>
        </p:spPr>
      </p:sp>
      <p:sp>
        <p:nvSpPr>
          <p:cNvPr id="3" name="Notes Placeholder 2"/>
          <p:cNvSpPr>
            <a:spLocks noGrp="1"/>
          </p:cNvSpPr>
          <p:nvPr>
            <p:ph type="body" idx="1"/>
          </p:nvPr>
        </p:nvSpPr>
        <p:spPr>
          <a:xfrm>
            <a:off x="158750" y="4235450"/>
            <a:ext cx="6781799" cy="5257800"/>
          </a:xfrm>
        </p:spPr>
        <p:txBody>
          <a:bodyPr>
            <a:normAutofit fontScale="92500" lnSpcReduction="20000"/>
          </a:bodyPr>
          <a:lstStyle/>
          <a:p>
            <a:r>
              <a:rPr lang="en-US" sz="1100" dirty="0"/>
              <a:t>One of the “sons of faith” (the other was Timothy), Titus was far less known but just as important in his work as an evangelist.  He was a converted Greek (Gentile) who, unlike Timothy, was not compelled to be circumcised (Gal. 2:3).  Although never mentioned by Luke in the book of Acts, the inferences are strong that he accompanied Paul on his third missionary journey and was obviously instrumental in working with Paul in establishing churches on the island of Crete.  His name is mentioned some thirteen times in Paul’s epistles.  Titus met with challenges in the churches in the area and Paul supplies help with this short letter that bears his name.  He is referred to as his  “true child in a common faith” (1:4).  On three different occasions he is sent by Paul to the church at Corinth.  We know he is left at Crete to carry out the work at churches that had been planted there (1:5).  Paul spoke of him as his “brother” (2 Cor. 2:13), his “partner and fellow worker” (2 Cor. 8:23), and his “son” (Tit. 1:4).  He lauded Titus’s character and conduct in 2 Corinthians 7:13-15; 8:16-17.  It is believed that sometime after Paul’s first imprisonment in Rome that he spread the gospel in Crete and left Titus there to solidify the churches that had been established.  The time and place where Paul wrote the letter is unknown but most argue that the letter was written from Macedonia after the first letter to Timothy.  The churches in Crete were challenged and Paul seems to agree with a poet who says “Cretans are always liars, evil beasts, lazy gluttons” (Tit. 1:12).  How would you like to live in a city like that? With this as background, no wonder Paul would write a letter to the young evangelist encouraging the churches to organize and practice sound doctrine (2:1).  One cannot help but see the comparisons to Timothy with similar instruction.  The letters to Titus and Timothy are similar in date, style and purposes.  Both deal with the need for sound doctrine and contain encouragement to rebuke false teachers and practice good conduct.  This short letter is easily outlined: chapter 1 deals with the need for sound leadership (elders) and opposing error; chapter 2 deals directly with conduct on how to live - be holy; chapter 3 emphasizes the need of practicing good deeds - holy is as holy does.  </a:t>
            </a:r>
          </a:p>
          <a:p>
            <a:endParaRPr lang="en-US" sz="1000" dirty="0"/>
          </a:p>
          <a:p>
            <a:r>
              <a:rPr lang="en-US" sz="1000" b="1" u="sng" dirty="0"/>
              <a:t>Application</a:t>
            </a:r>
          </a:p>
          <a:p>
            <a:endParaRPr lang="en-US" sz="1000" b="1" u="sng" dirty="0"/>
          </a:p>
          <a:p>
            <a:pPr marL="685800" lvl="1" indent="-228600">
              <a:buFont typeface="+mj-lt"/>
              <a:buAutoNum type="arabicPeriod"/>
            </a:pPr>
            <a:r>
              <a:rPr lang="en-US" sz="1100" dirty="0"/>
              <a:t>Older Christians can adorn the doctrine (2:1) --- both men and women --- and  have an obligation to teach the younger (2:2-4).  Old age is not a time for retirement from the work in the Lord; there is always work to do (1 Cor. 15:58).  </a:t>
            </a:r>
          </a:p>
          <a:p>
            <a:pPr marL="685800" lvl="1" indent="-228600">
              <a:buFont typeface="+mj-lt"/>
              <a:buAutoNum type="arabicPeriod"/>
            </a:pPr>
            <a:r>
              <a:rPr lang="en-US" sz="1100" dirty="0"/>
              <a:t>The world tells us that young men (and women) need to “sow their wild oats” and “get it out of their system”; but Paul said in 2:6, they need to be “sensible” (NASV),“self-controlled” (ESV) or “sober-minded” (KJV).  Paul exhorts young Titus, “Show yourself in all respects to be a model of good works…” (2:8).</a:t>
            </a:r>
          </a:p>
          <a:p>
            <a:pPr marL="685800" lvl="1" indent="-228600">
              <a:buFont typeface="+mj-lt"/>
              <a:buAutoNum type="arabicPeriod"/>
            </a:pPr>
            <a:r>
              <a:rPr lang="en-US" sz="1100" dirty="0"/>
              <a:t>There is no greater subject than the grace of God (2:11-15): God’s active favor of providing the greatest gift upon those who deserve His greatest punishment. That said, we are to “renounce ungodliness and worldly passions, and to live self-controlled, upright, and godly lives in the present age” (2:12).  Conduct matters! (See Ro. 6:1-2).  </a:t>
            </a:r>
          </a:p>
          <a:p>
            <a:pPr marL="685800" lvl="1" indent="-228600">
              <a:buFont typeface="+mj-lt"/>
              <a:buAutoNum type="arabicPeriod"/>
            </a:pPr>
            <a:r>
              <a:rPr lang="en-US" sz="1100" dirty="0"/>
              <a:t>The phrase “be ready for every good deed (work)” does not mean “do a good deed, now and then.”  Christians are to always be ready to serve…to do a good deed.  We are “to show perfect courtesy toward all people” (3:2).  When’s the last time you went out of your way to do a good deed for someone? Is this a normal practice for you, or an exception?</a:t>
            </a:r>
          </a:p>
          <a:p>
            <a:endParaRPr lang="en-US" sz="1000" b="1" u="sng" dirty="0"/>
          </a:p>
          <a:p>
            <a:r>
              <a:rPr lang="en-US" sz="1100" b="1" dirty="0"/>
              <a:t>Key Thought: </a:t>
            </a:r>
            <a:r>
              <a:rPr lang="en-US" sz="1100" dirty="0"/>
              <a:t>One might ask, “Why was it important for different groups in the church to live as they should?” Paul tells Titus, three things: (1) “…so that the word of God will not be dishonored” (2:5, NASV); (2) “…so that the opponent will be put to shame” (2:8, NASV); (3) “…so that they will adorn the doctrine of God our Savior in every respect” (2:10).  Be it men or women, young or old, slaves or free…the objective is to practice sound doctrine (2:1) and apply it to our conduct, “to be obedient, to be ready for every good work” (3:1).  </a:t>
            </a:r>
            <a:endParaRPr lang="en-US" sz="1100" b="1" dirty="0"/>
          </a:p>
        </p:txBody>
      </p:sp>
    </p:spTree>
    <p:extLst>
      <p:ext uri="{BB962C8B-B14F-4D97-AF65-F5344CB8AC3E}">
        <p14:creationId xmlns:p14="http://schemas.microsoft.com/office/powerpoint/2010/main" val="3812568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592138"/>
            <a:ext cx="5892800" cy="4419600"/>
          </a:xfrm>
          <a:solidFill>
            <a:srgbClr val="FFFF00"/>
          </a:solidFill>
        </p:spPr>
      </p:sp>
      <p:sp>
        <p:nvSpPr>
          <p:cNvPr id="3" name="Notes Placeholder 2"/>
          <p:cNvSpPr>
            <a:spLocks noGrp="1"/>
          </p:cNvSpPr>
          <p:nvPr>
            <p:ph type="body" idx="1"/>
          </p:nvPr>
        </p:nvSpPr>
        <p:spPr>
          <a:xfrm>
            <a:off x="120650" y="6064250"/>
            <a:ext cx="5964238" cy="3200400"/>
          </a:xfrm>
        </p:spPr>
        <p:txBody>
          <a:bodyPr/>
          <a:lstStyle/>
          <a:p>
            <a:endParaRPr lang="en-US" dirty="0"/>
          </a:p>
        </p:txBody>
      </p:sp>
      <p:sp>
        <p:nvSpPr>
          <p:cNvPr id="4" name="Slide Number Placeholder 3"/>
          <p:cNvSpPr>
            <a:spLocks noGrp="1"/>
          </p:cNvSpPr>
          <p:nvPr>
            <p:ph type="sldNum" sz="quarter" idx="10"/>
          </p:nvPr>
        </p:nvSpPr>
        <p:spPr/>
        <p:txBody>
          <a:bodyPr/>
          <a:lstStyle/>
          <a:p>
            <a:fld id="{86E33552-28B7-9F48-96EF-6F521705AA6A}" type="slidenum">
              <a:rPr lang="en-US" smtClean="0"/>
              <a:t>3</a:t>
            </a:fld>
            <a:endParaRPr lang="en-US" dirty="0"/>
          </a:p>
        </p:txBody>
      </p:sp>
    </p:spTree>
    <p:extLst>
      <p:ext uri="{BB962C8B-B14F-4D97-AF65-F5344CB8AC3E}">
        <p14:creationId xmlns:p14="http://schemas.microsoft.com/office/powerpoint/2010/main" val="2057503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C3428F-6FF0-EC4B-8CCC-59918850A8B4}" type="slidenum">
              <a:rPr lang="en-US" smtClean="0"/>
              <a:t>4</a:t>
            </a:fld>
            <a:endParaRPr lang="en-US" dirty="0"/>
          </a:p>
        </p:txBody>
      </p:sp>
    </p:spTree>
    <p:extLst>
      <p:ext uri="{BB962C8B-B14F-4D97-AF65-F5344CB8AC3E}">
        <p14:creationId xmlns:p14="http://schemas.microsoft.com/office/powerpoint/2010/main" val="120883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C3428F-6FF0-EC4B-8CCC-59918850A8B4}" type="slidenum">
              <a:rPr lang="en-US" smtClean="0"/>
              <a:t>5</a:t>
            </a:fld>
            <a:endParaRPr lang="en-US" dirty="0"/>
          </a:p>
        </p:txBody>
      </p:sp>
    </p:spTree>
    <p:extLst>
      <p:ext uri="{BB962C8B-B14F-4D97-AF65-F5344CB8AC3E}">
        <p14:creationId xmlns:p14="http://schemas.microsoft.com/office/powerpoint/2010/main" val="901476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0550" y="-31750"/>
            <a:ext cx="5688013" cy="4267200"/>
          </a:xfrm>
        </p:spPr>
      </p:sp>
      <p:sp>
        <p:nvSpPr>
          <p:cNvPr id="3" name="Notes Placeholder 2"/>
          <p:cNvSpPr>
            <a:spLocks noGrp="1"/>
          </p:cNvSpPr>
          <p:nvPr>
            <p:ph type="body" idx="1"/>
          </p:nvPr>
        </p:nvSpPr>
        <p:spPr>
          <a:xfrm>
            <a:off x="158750" y="4235450"/>
            <a:ext cx="6781799" cy="5257800"/>
          </a:xfrm>
        </p:spPr>
        <p:txBody>
          <a:bodyPr>
            <a:normAutofit fontScale="92500" lnSpcReduction="20000"/>
          </a:bodyPr>
          <a:lstStyle/>
          <a:p>
            <a:r>
              <a:rPr lang="en-US" sz="1100" dirty="0"/>
              <a:t>One of the “sons of faith” (the other was Timothy), Titus was far less known but just as important in his work as an evangelist.  He was a converted Greek (Gentile) who, unlike Timothy, was not compelled to be circumcised (Gal. 2:3).  Although never mentioned by Luke in the book of Acts, the inferences are strong that he accompanied Paul on his third missionary journey and was obviously instrumental in working with Paul in establishing churches on the island of Crete.  His name is mentioned some thirteen times in Paul’s epistles.  Titus met with challenges in the churches in the area and Paul supplies help with this short letter that bears his name.  He is referred to as his  “true child in a common faith” (1:4).  On three different occasions he is sent by Paul to the church at Corinth.  We know he is left at Crete to carry out the work at churches that had been planted there (1:5).  Paul spoke of him as his “brother” (2 Cor. 2:13), his “partner and fellow worker” (2 Cor. 8:23), and his “son” (Tit. 1:4).  He lauded Titus’s character and conduct in 2 Corinthians 7:13-15; 8:16-17.  It is believed that sometime after Paul’s first imprisonment in Rome that he spread the gospel in Crete and left Titus there to solidify the churches that had been established.  The time and place where Paul wrote the letter is unknown but most argue that the letter was written from Macedonia after the first letter to Timothy.  The churches in Crete were challenged and Paul seems to agree with a poet who says “Cretans are always liars, evil beasts, lazy gluttons” (Tit. 1:12).  How would you like to live in a city like that? With this as background, no wonder Paul would write a letter to the young evangelist encouraging the churches to organize and practice sound doctrine (2:1).  One cannot help but see the comparisons to Timothy with similar instruction.  The letters to Titus and Timothy are similar in date, style and purposes.  Both deal with the need for sound doctrine and contain encouragement to rebuke false teachers and practice good conduct.  This short letter is easily outlined: chapter 1 deals with the need for sound leadership (elders) and opposing error; chapter 2 deals directly with conduct on how to live - be holy; chapter 3 emphasizes the need of practicing good deeds - holy is as holy does.  </a:t>
            </a:r>
          </a:p>
          <a:p>
            <a:endParaRPr lang="en-US" sz="1000" dirty="0"/>
          </a:p>
          <a:p>
            <a:r>
              <a:rPr lang="en-US" sz="1000" b="1" u="sng" dirty="0"/>
              <a:t>Application</a:t>
            </a:r>
          </a:p>
          <a:p>
            <a:endParaRPr lang="en-US" sz="1000" b="1" u="sng" dirty="0"/>
          </a:p>
          <a:p>
            <a:pPr marL="685800" lvl="1" indent="-228600">
              <a:buFont typeface="+mj-lt"/>
              <a:buAutoNum type="arabicPeriod"/>
            </a:pPr>
            <a:r>
              <a:rPr lang="en-US" sz="1100" dirty="0"/>
              <a:t>Older Christians can adorn the doctrine (2:1) --- both men and women --- and  have an obligation to teach the younger (2:2-4).  Old age is not a time for retirement from the work in the Lord; there is always work to do (1 Cor. 15:58).  </a:t>
            </a:r>
          </a:p>
          <a:p>
            <a:pPr marL="685800" lvl="1" indent="-228600">
              <a:buFont typeface="+mj-lt"/>
              <a:buAutoNum type="arabicPeriod"/>
            </a:pPr>
            <a:r>
              <a:rPr lang="en-US" sz="1100" dirty="0"/>
              <a:t>The world tells us that young men (and women) need to “sow their wild oats” and “get it out of their system”; but Paul said in 2:6, they need to be “sensible” (NASV),“self-controlled” (ESV) or “sober-minded” (KJV).  Paul exhorts young Titus, “Show yourself in all respects to be a model of good works…” (2:8).</a:t>
            </a:r>
          </a:p>
          <a:p>
            <a:pPr marL="685800" lvl="1" indent="-228600">
              <a:buFont typeface="+mj-lt"/>
              <a:buAutoNum type="arabicPeriod"/>
            </a:pPr>
            <a:r>
              <a:rPr lang="en-US" sz="1100" dirty="0"/>
              <a:t>There is no greater subject than the grace of God (2:11-15): God’s active favor of providing the greatest gift upon those who deserve His greatest punishment. That said, we are to “renounce ungodliness and worldly passions, and to live self-controlled, upright, and godly lives in the present age” (2:12).  Conduct matters! (See Ro. 6:1-2).  </a:t>
            </a:r>
          </a:p>
          <a:p>
            <a:pPr marL="685800" lvl="1" indent="-228600">
              <a:buFont typeface="+mj-lt"/>
              <a:buAutoNum type="arabicPeriod"/>
            </a:pPr>
            <a:r>
              <a:rPr lang="en-US" sz="1100" dirty="0"/>
              <a:t>The phrase “be ready for every good deed (work)” does not mean “do a good deed, now and then.”  Christians are to always be ready to serve…to do a good deed.  We are “to show perfect courtesy toward all people” (3:2).  When’s the last time you went out of your way to do a good deed for someone? Is this a normal practice for you, or an exception?</a:t>
            </a:r>
          </a:p>
          <a:p>
            <a:endParaRPr lang="en-US" sz="1000" b="1" u="sng" dirty="0"/>
          </a:p>
          <a:p>
            <a:r>
              <a:rPr lang="en-US" sz="1100" b="1" dirty="0"/>
              <a:t>Key Thought: </a:t>
            </a:r>
            <a:r>
              <a:rPr lang="en-US" sz="1100" dirty="0"/>
              <a:t>One might ask, “Why was it important for different groups in the church to live as they should?” Paul tells Titus, three things: (1) “…so that the word of God will not be dishonored” (2:5, NASV); (2) “…so that the opponent will be put to shame” (2:8, NASV); (3) “…so that they will adorn the doctrine of God our Savior in every respect” (2:10).  Be it men or women, young or old, slaves or free…the objective is to practice sound doctrine (2:1) and apply it to our conduct, “to be obedient, to be ready for every good work” (3:1).  </a:t>
            </a:r>
            <a:endParaRPr lang="en-US" sz="1100" b="1"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6C3428F-6FF0-EC4B-8CCC-59918850A8B4}" type="slidenum">
              <a:rPr lang="en-US" smtClean="0"/>
              <a:t>16</a:t>
            </a:fld>
            <a:endParaRPr lang="en-US"/>
          </a:p>
        </p:txBody>
      </p:sp>
    </p:spTree>
    <p:extLst>
      <p:ext uri="{BB962C8B-B14F-4D97-AF65-F5344CB8AC3E}">
        <p14:creationId xmlns:p14="http://schemas.microsoft.com/office/powerpoint/2010/main" val="916626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C3428F-6FF0-EC4B-8CCC-59918850A8B4}" type="slidenum">
              <a:rPr lang="en-US" smtClean="0"/>
              <a:t>17</a:t>
            </a:fld>
            <a:endParaRPr lang="en-US"/>
          </a:p>
        </p:txBody>
      </p:sp>
    </p:spTree>
    <p:extLst>
      <p:ext uri="{BB962C8B-B14F-4D97-AF65-F5344CB8AC3E}">
        <p14:creationId xmlns:p14="http://schemas.microsoft.com/office/powerpoint/2010/main" val="2237040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fld id="{B68DC431-1583-4702-B81A-832D335C0186}" type="datetimeFigureOut">
              <a:rPr lang="en-US" smtClean="0"/>
              <a:pPr/>
              <a:t>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2CC1A4-3628-4009-A3B0-E0FB77C012B6}"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68DC431-1583-4702-B81A-832D335C0186}" type="datetimeFigureOut">
              <a:rPr lang="en-US" smtClean="0"/>
              <a:pPr/>
              <a:t>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2CC1A4-3628-4009-A3B0-E0FB77C012B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68DC431-1583-4702-B81A-832D335C0186}" type="datetimeFigureOut">
              <a:rPr lang="en-US" smtClean="0"/>
              <a:pPr/>
              <a:t>1/9/23</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3F2CC1A4-3628-4009-A3B0-E0FB77C012B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68DC431-1583-4702-B81A-832D335C0186}" type="datetimeFigureOut">
              <a:rPr lang="en-US" smtClean="0"/>
              <a:pPr/>
              <a:t>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2CC1A4-3628-4009-A3B0-E0FB77C012B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B68DC431-1583-4702-B81A-832D335C0186}" type="datetimeFigureOut">
              <a:rPr lang="en-US" smtClean="0"/>
              <a:pPr/>
              <a:t>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2CC1A4-3628-4009-A3B0-E0FB77C012B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68DC431-1583-4702-B81A-832D335C0186}" type="datetimeFigureOut">
              <a:rPr lang="en-US" smtClean="0"/>
              <a:pPr/>
              <a:t>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2CC1A4-3628-4009-A3B0-E0FB77C012B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B68DC431-1583-4702-B81A-832D335C0186}" type="datetimeFigureOut">
              <a:rPr lang="en-US" smtClean="0"/>
              <a:pPr/>
              <a:t>1/9/23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2CC1A4-3628-4009-A3B0-E0FB77C012B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B68DC431-1583-4702-B81A-832D335C0186}" type="datetimeFigureOut">
              <a:rPr lang="en-US" smtClean="0"/>
              <a:pPr/>
              <a:t>1/9/23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2CC1A4-3628-4009-A3B0-E0FB77C012B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8DC431-1583-4702-B81A-832D335C0186}" type="datetimeFigureOut">
              <a:rPr lang="en-US" smtClean="0"/>
              <a:pPr/>
              <a:t>1/9/23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2CC1A4-3628-4009-A3B0-E0FB77C012B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B68DC431-1583-4702-B81A-832D335C0186}" type="datetimeFigureOut">
              <a:rPr lang="en-US" smtClean="0"/>
              <a:pPr/>
              <a:t>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2CC1A4-3628-4009-A3B0-E0FB77C012B6}"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B68DC431-1583-4702-B81A-832D335C0186}" type="datetimeFigureOut">
              <a:rPr lang="en-US" smtClean="0"/>
              <a:pPr/>
              <a:t>1/9/23</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3F2CC1A4-3628-4009-A3B0-E0FB77C012B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B68DC431-1583-4702-B81A-832D335C0186}" type="datetimeFigureOut">
              <a:rPr lang="en-US" smtClean="0"/>
              <a:pPr/>
              <a:t>1/9/23</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3F2CC1A4-3628-4009-A3B0-E0FB77C012B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Symphony of the Scriptures</a:t>
            </a:r>
          </a:p>
        </p:txBody>
      </p:sp>
      <p:sp>
        <p:nvSpPr>
          <p:cNvPr id="3" name="Subtitle 2"/>
          <p:cNvSpPr>
            <a:spLocks noGrp="1"/>
          </p:cNvSpPr>
          <p:nvPr>
            <p:ph type="subTitle" idx="1"/>
          </p:nvPr>
        </p:nvSpPr>
        <p:spPr/>
        <p:txBody>
          <a:bodyPr>
            <a:normAutofit/>
          </a:bodyPr>
          <a:lstStyle/>
          <a:p>
            <a:r>
              <a:rPr lang="en-US" sz="3200" dirty="0"/>
              <a:t>Titus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FE932-734E-AF49-8AB8-EEA7000A74E9}"/>
              </a:ext>
            </a:extLst>
          </p:cNvPr>
          <p:cNvSpPr>
            <a:spLocks noGrp="1"/>
          </p:cNvSpPr>
          <p:nvPr>
            <p:ph type="title"/>
          </p:nvPr>
        </p:nvSpPr>
        <p:spPr/>
        <p:txBody>
          <a:bodyPr>
            <a:normAutofit/>
          </a:bodyPr>
          <a:lstStyle/>
          <a:p>
            <a:r>
              <a:rPr lang="en-US" sz="3600" dirty="0"/>
              <a:t>Why is Titus so important?</a:t>
            </a:r>
          </a:p>
        </p:txBody>
      </p:sp>
      <p:sp>
        <p:nvSpPr>
          <p:cNvPr id="3" name="Content Placeholder 2">
            <a:extLst>
              <a:ext uri="{FF2B5EF4-FFF2-40B4-BE49-F238E27FC236}">
                <a16:creationId xmlns:a16="http://schemas.microsoft.com/office/drawing/2014/main" id="{E0FC90DB-A8D6-5947-8D88-54164E8FAB06}"/>
              </a:ext>
            </a:extLst>
          </p:cNvPr>
          <p:cNvSpPr>
            <a:spLocks noGrp="1"/>
          </p:cNvSpPr>
          <p:nvPr>
            <p:ph idx="1"/>
          </p:nvPr>
        </p:nvSpPr>
        <p:spPr>
          <a:xfrm>
            <a:off x="356991" y="1487093"/>
            <a:ext cx="8498910" cy="5051494"/>
          </a:xfrm>
        </p:spPr>
        <p:txBody>
          <a:bodyPr>
            <a:normAutofit fontScale="92500" lnSpcReduction="10000"/>
          </a:bodyPr>
          <a:lstStyle/>
          <a:p>
            <a:pPr marL="118872" indent="0">
              <a:buNone/>
            </a:pPr>
            <a:r>
              <a:rPr lang="en-US" sz="2400" dirty="0"/>
              <a:t>The churches on Crete were just as susceptible to false teachers as any other church, so Paul directed Titus to appoint elders to oversee the doctrinal purity and good conduct of the believers on Crete (</a:t>
            </a:r>
            <a:r>
              <a:rPr lang="en-US" sz="2400" b="1" dirty="0"/>
              <a:t>1:5</a:t>
            </a:r>
            <a:r>
              <a:rPr lang="en-US" sz="2400" dirty="0"/>
              <a:t>). </a:t>
            </a:r>
          </a:p>
          <a:p>
            <a:pPr marL="118872" indent="0">
              <a:buNone/>
            </a:pPr>
            <a:endParaRPr lang="en-US" sz="1100" dirty="0"/>
          </a:p>
          <a:p>
            <a:pPr marL="118872" indent="0">
              <a:buNone/>
            </a:pPr>
            <a:r>
              <a:rPr lang="en-US" sz="2400" dirty="0"/>
              <a:t>Paul exhorted Titus to </a:t>
            </a:r>
            <a:r>
              <a:rPr lang="en-US" sz="2400" b="1" i="1" dirty="0">
                <a:solidFill>
                  <a:srgbClr val="002060"/>
                </a:solidFill>
              </a:rPr>
              <a:t>“speak the things which are proper for sound doctrine”</a:t>
            </a:r>
            <a:r>
              <a:rPr lang="en-US" sz="2400" dirty="0"/>
              <a:t> (</a:t>
            </a:r>
            <a:r>
              <a:rPr lang="en-US" sz="2400" b="1" dirty="0"/>
              <a:t>Titus 2:1</a:t>
            </a:r>
            <a:r>
              <a:rPr lang="en-US" sz="2400" dirty="0"/>
              <a:t>), a clear direction that this should be the primary role of evangelists.  Paul understood that when a body of believers embraces sound doctrine, the result is changed and purified lives that produce </a:t>
            </a:r>
            <a:r>
              <a:rPr lang="en-US" sz="2400" b="1" i="1" dirty="0">
                <a:solidFill>
                  <a:srgbClr val="002060"/>
                </a:solidFill>
              </a:rPr>
              <a:t>“good works” </a:t>
            </a:r>
            <a:r>
              <a:rPr lang="en-US" sz="2400" dirty="0"/>
              <a:t>(as mentioned </a:t>
            </a:r>
            <a:r>
              <a:rPr lang="en-US" sz="2400" b="1" dirty="0"/>
              <a:t>in 2:7, 14;  3:8, 14</a:t>
            </a:r>
            <a:r>
              <a:rPr lang="en-US" sz="2400" dirty="0"/>
              <a:t>). </a:t>
            </a:r>
          </a:p>
          <a:p>
            <a:pPr marL="118872" indent="0">
              <a:buNone/>
            </a:pPr>
            <a:endParaRPr lang="en-US" sz="1100" dirty="0"/>
          </a:p>
          <a:p>
            <a:pPr marL="118872" indent="0">
              <a:buNone/>
            </a:pPr>
            <a:r>
              <a:rPr lang="en-US" sz="2400" dirty="0"/>
              <a:t>Paul gave instructions to Titus about the roles of specific groups of people — older men, older women, young women, young men, and slaves — as well as general instructions to all believers about their conduct.  Right living was essential because Christ </a:t>
            </a:r>
            <a:r>
              <a:rPr lang="en-US" sz="2400" b="1" i="1" dirty="0">
                <a:solidFill>
                  <a:srgbClr val="002060"/>
                </a:solidFill>
              </a:rPr>
              <a:t>“gave Himself for us to redeem us from every lawless deed”</a:t>
            </a:r>
            <a:r>
              <a:rPr lang="en-US" sz="2400" dirty="0"/>
              <a:t>  (</a:t>
            </a:r>
            <a:r>
              <a:rPr lang="en-US" sz="2400" b="1" dirty="0"/>
              <a:t>Titus 2:14</a:t>
            </a:r>
            <a:r>
              <a:rPr lang="en-US" sz="2400" dirty="0"/>
              <a:t>).  How did He do this?  </a:t>
            </a:r>
            <a:r>
              <a:rPr lang="en-US" sz="2400" b="1" i="1" dirty="0">
                <a:solidFill>
                  <a:srgbClr val="002060"/>
                </a:solidFill>
              </a:rPr>
              <a:t>“He saved us through the washing of regeneration and renewing of the Holy Spirit” </a:t>
            </a:r>
            <a:r>
              <a:rPr lang="en-US" sz="2400" dirty="0"/>
              <a:t>(</a:t>
            </a:r>
            <a:r>
              <a:rPr lang="en-US" sz="2400" b="1" dirty="0"/>
              <a:t>Titus 3:5</a:t>
            </a:r>
            <a:r>
              <a:rPr lang="en-US" sz="2400" dirty="0"/>
              <a:t>). </a:t>
            </a:r>
          </a:p>
        </p:txBody>
      </p:sp>
    </p:spTree>
    <p:extLst>
      <p:ext uri="{BB962C8B-B14F-4D97-AF65-F5344CB8AC3E}">
        <p14:creationId xmlns:p14="http://schemas.microsoft.com/office/powerpoint/2010/main" val="180335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FE932-734E-AF49-8AB8-EEA7000A74E9}"/>
              </a:ext>
            </a:extLst>
          </p:cNvPr>
          <p:cNvSpPr>
            <a:spLocks noGrp="1"/>
          </p:cNvSpPr>
          <p:nvPr>
            <p:ph type="title"/>
          </p:nvPr>
        </p:nvSpPr>
        <p:spPr/>
        <p:txBody>
          <a:bodyPr>
            <a:normAutofit/>
          </a:bodyPr>
          <a:lstStyle/>
          <a:p>
            <a:r>
              <a:rPr lang="en-US" sz="3600" dirty="0"/>
              <a:t>What’s the point?</a:t>
            </a:r>
          </a:p>
        </p:txBody>
      </p:sp>
      <p:sp>
        <p:nvSpPr>
          <p:cNvPr id="3" name="Content Placeholder 2">
            <a:extLst>
              <a:ext uri="{FF2B5EF4-FFF2-40B4-BE49-F238E27FC236}">
                <a16:creationId xmlns:a16="http://schemas.microsoft.com/office/drawing/2014/main" id="{E0FC90DB-A8D6-5947-8D88-54164E8FAB06}"/>
              </a:ext>
            </a:extLst>
          </p:cNvPr>
          <p:cNvSpPr>
            <a:spLocks noGrp="1"/>
          </p:cNvSpPr>
          <p:nvPr>
            <p:ph idx="1"/>
          </p:nvPr>
        </p:nvSpPr>
        <p:spPr>
          <a:xfrm>
            <a:off x="76200" y="1461369"/>
            <a:ext cx="9067800" cy="5515627"/>
          </a:xfrm>
        </p:spPr>
        <p:txBody>
          <a:bodyPr>
            <a:normAutofit fontScale="92500" lnSpcReduction="20000"/>
          </a:bodyPr>
          <a:lstStyle/>
          <a:p>
            <a:pPr marL="118872" indent="0">
              <a:buNone/>
            </a:pPr>
            <a:r>
              <a:rPr lang="en-US" sz="2300" dirty="0"/>
              <a:t>The appointment of elders is the subject of chapter 1, while chapters 2 and 3 are concerned with other matters that needed to be “set in order.”  Paul also wrote to encourage Titus regarding the daunting task he faced and to back him up by giving him an authoritative apostolic letter.  We are reading somebody else’s mail and Paul’s short letter is very personal in nature.  </a:t>
            </a:r>
          </a:p>
          <a:p>
            <a:pPr marL="118872" indent="0">
              <a:buNone/>
            </a:pPr>
            <a:endParaRPr lang="en-US" sz="1100" dirty="0"/>
          </a:p>
          <a:p>
            <a:pPr marL="118872" indent="0">
              <a:buNone/>
            </a:pPr>
            <a:r>
              <a:rPr lang="en-US" sz="2300" dirty="0"/>
              <a:t>Some suggest that chapter 1 focuses on what was lacking in the church, while chapters 2 and 3 relate to what was lacking in society.  In any event, ”setting things in order” was the point of the letter.  For sure, Paul encouraged the rebuke of false teachers by saying true teachers are </a:t>
            </a:r>
            <a:r>
              <a:rPr lang="en-US" sz="2300" b="1" i="1" dirty="0">
                <a:solidFill>
                  <a:srgbClr val="002060"/>
                </a:solidFill>
              </a:rPr>
              <a:t> “holding fast the faithful word as he has been taught, that he may be able, by sound doctrine, both to exhort and convict those who contradict.” (</a:t>
            </a:r>
            <a:r>
              <a:rPr lang="en-US" sz="2300" b="1" dirty="0"/>
              <a:t>Titus 1:9</a:t>
            </a:r>
            <a:r>
              <a:rPr lang="en-US" sz="2300" dirty="0"/>
              <a:t>) </a:t>
            </a:r>
          </a:p>
          <a:p>
            <a:pPr marL="118872" indent="0">
              <a:buNone/>
            </a:pPr>
            <a:endParaRPr lang="en-US" sz="1100" dirty="0"/>
          </a:p>
          <a:p>
            <a:pPr marL="118872" indent="0">
              <a:buNone/>
            </a:pPr>
            <a:r>
              <a:rPr lang="en-US" sz="2300" dirty="0"/>
              <a:t>No preacher can be said to be preaching the word without “guarding the trust” (</a:t>
            </a:r>
            <a:r>
              <a:rPr lang="en-US" sz="2300" b="1" dirty="0"/>
              <a:t>1 Tim 6:20</a:t>
            </a:r>
            <a:r>
              <a:rPr lang="en-US" sz="2300" dirty="0"/>
              <a:t>).  A primary fact about the letter to Titus is that it is intensely practical.  Paul wanted Christians to understand that sound doctrine must be expressed in sound living.  Thus, he admonished Titus: </a:t>
            </a:r>
          </a:p>
          <a:p>
            <a:pPr marL="118872" indent="0">
              <a:buNone/>
            </a:pPr>
            <a:endParaRPr lang="en-US" sz="900" dirty="0"/>
          </a:p>
          <a:p>
            <a:pPr marL="463550" indent="4763">
              <a:buNone/>
            </a:pPr>
            <a:r>
              <a:rPr lang="en-US" sz="2300" b="1" dirty="0"/>
              <a:t>Titus 3:8  </a:t>
            </a:r>
            <a:r>
              <a:rPr lang="en-US" sz="2300" b="1" i="1" dirty="0">
                <a:solidFill>
                  <a:srgbClr val="002060"/>
                </a:solidFill>
              </a:rPr>
              <a:t>“</a:t>
            </a:r>
            <a:r>
              <a:rPr lang="en-US" sz="2400" b="1" i="1" dirty="0">
                <a:solidFill>
                  <a:srgbClr val="002060"/>
                </a:solidFill>
              </a:rPr>
              <a:t>The saying is trustworthy, and I want you to insist on these things, so that those who have believed in God may be careful to devote themselves to good works. </a:t>
            </a:r>
            <a:r>
              <a:rPr lang="en-US" sz="2300" b="1" i="1" dirty="0">
                <a:solidFill>
                  <a:srgbClr val="002060"/>
                </a:solidFill>
              </a:rPr>
              <a:t>These things are excellent and profitable for people.” </a:t>
            </a:r>
            <a:endParaRPr lang="en-US" sz="2400" dirty="0"/>
          </a:p>
        </p:txBody>
      </p:sp>
    </p:spTree>
    <p:extLst>
      <p:ext uri="{BB962C8B-B14F-4D97-AF65-F5344CB8AC3E}">
        <p14:creationId xmlns:p14="http://schemas.microsoft.com/office/powerpoint/2010/main" val="2715758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FE932-734E-AF49-8AB8-EEA7000A74E9}"/>
              </a:ext>
            </a:extLst>
          </p:cNvPr>
          <p:cNvSpPr>
            <a:spLocks noGrp="1"/>
          </p:cNvSpPr>
          <p:nvPr>
            <p:ph type="title"/>
          </p:nvPr>
        </p:nvSpPr>
        <p:spPr/>
        <p:txBody>
          <a:bodyPr>
            <a:normAutofit/>
          </a:bodyPr>
          <a:lstStyle/>
          <a:p>
            <a:r>
              <a:rPr lang="en-US" sz="3600" dirty="0"/>
              <a:t>How do I apply?</a:t>
            </a:r>
          </a:p>
        </p:txBody>
      </p:sp>
      <p:sp>
        <p:nvSpPr>
          <p:cNvPr id="3" name="Content Placeholder 2">
            <a:extLst>
              <a:ext uri="{FF2B5EF4-FFF2-40B4-BE49-F238E27FC236}">
                <a16:creationId xmlns:a16="http://schemas.microsoft.com/office/drawing/2014/main" id="{E0FC90DB-A8D6-5947-8D88-54164E8FAB06}"/>
              </a:ext>
            </a:extLst>
          </p:cNvPr>
          <p:cNvSpPr>
            <a:spLocks noGrp="1"/>
          </p:cNvSpPr>
          <p:nvPr>
            <p:ph idx="1"/>
          </p:nvPr>
        </p:nvSpPr>
        <p:spPr>
          <a:xfrm>
            <a:off x="76200" y="1461369"/>
            <a:ext cx="9067800" cy="5515627"/>
          </a:xfrm>
        </p:spPr>
        <p:txBody>
          <a:bodyPr>
            <a:normAutofit fontScale="92500"/>
          </a:bodyPr>
          <a:lstStyle/>
          <a:p>
            <a:pPr marL="118872" indent="0">
              <a:buNone/>
            </a:pPr>
            <a:r>
              <a:rPr lang="en-US" sz="2100" dirty="0"/>
              <a:t>How seriously do you consider your beliefs about God in the overall scheme of your life?  Can it be said of you that your source is sound doctrine? That you do all you can to promote sound doctrine? That you do all you can to stop those who teach false doctrine? </a:t>
            </a:r>
          </a:p>
          <a:p>
            <a:pPr marL="118872" indent="0">
              <a:buNone/>
            </a:pPr>
            <a:endParaRPr lang="en-US" sz="2100" dirty="0"/>
          </a:p>
          <a:p>
            <a:pPr marL="118872" indent="0">
              <a:buNone/>
            </a:pPr>
            <a:r>
              <a:rPr lang="en-US" sz="2100" dirty="0"/>
              <a:t>The book of Titus reminds us that our beliefs about God impact every decision we make.  Sometimes it is difficult for believers today to see the point of getting all worked up about the person and nature of Christ or the doctrine of the Trinity.  However, Paul made clear that a church that teaches and preaches sound doctrine will see results in the lives of its people. Not only will people be saved from their sins, but God’s grace will also motivate them to live out that saving faith with renewed and purified lives.</a:t>
            </a:r>
          </a:p>
          <a:p>
            <a:pPr marL="118872" indent="0">
              <a:buNone/>
            </a:pPr>
            <a:endParaRPr lang="en-US" sz="2100" dirty="0"/>
          </a:p>
          <a:p>
            <a:pPr marL="118872" indent="0">
              <a:buNone/>
            </a:pPr>
            <a:r>
              <a:rPr lang="en-US" sz="2100" dirty="0"/>
              <a:t>Many churches today focus more on the form of their worship—singing,  lighting, and building designs—than they do on the content of the faith they mean to proclaim.  Without a firm base of sound doctrine, the church will lay its foundation in shifting and sinking sand.  Make doctrine a priority in your own life.  Nothing is more significant than a solid foundation in Christ.  Nothing is more motivational than grace to live a life of good deeds.</a:t>
            </a:r>
          </a:p>
        </p:txBody>
      </p:sp>
    </p:spTree>
    <p:extLst>
      <p:ext uri="{BB962C8B-B14F-4D97-AF65-F5344CB8AC3E}">
        <p14:creationId xmlns:p14="http://schemas.microsoft.com/office/powerpoint/2010/main" val="3660163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92193" y="521783"/>
            <a:ext cx="6529352" cy="830997"/>
          </a:xfrm>
          <a:prstGeom prst="rect">
            <a:avLst/>
          </a:prstGeom>
          <a:noFill/>
        </p:spPr>
        <p:txBody>
          <a:bodyPr wrap="none" rtlCol="0">
            <a:spAutoFit/>
          </a:bodyPr>
          <a:lstStyle/>
          <a:p>
            <a:r>
              <a:rPr lang="en-US" sz="2400" b="1" dirty="0">
                <a:latin typeface="Arial" panose="020B0604020202020204" pitchFamily="34" charset="0"/>
                <a:cs typeface="Arial" panose="020B0604020202020204" pitchFamily="34" charset="0"/>
              </a:rPr>
              <a:t>Places Paul said he visited after his release</a:t>
            </a:r>
          </a:p>
          <a:p>
            <a:r>
              <a:rPr lang="en-US" sz="2400" b="1" dirty="0">
                <a:latin typeface="Arial" panose="020B0604020202020204" pitchFamily="34" charset="0"/>
                <a:cs typeface="Arial" panose="020B0604020202020204" pitchFamily="34" charset="0"/>
              </a:rPr>
              <a:t> from his first Roman imprisonment</a:t>
            </a:r>
          </a:p>
        </p:txBody>
      </p:sp>
      <p:sp>
        <p:nvSpPr>
          <p:cNvPr id="3" name="TextBox 2"/>
          <p:cNvSpPr txBox="1"/>
          <p:nvPr/>
        </p:nvSpPr>
        <p:spPr>
          <a:xfrm>
            <a:off x="1794076" y="2025570"/>
            <a:ext cx="4201984" cy="2246769"/>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Macedonia		1 Tim 1:3</a:t>
            </a:r>
          </a:p>
          <a:p>
            <a:r>
              <a:rPr lang="en-US" sz="2000" b="1" dirty="0">
                <a:latin typeface="Arial" panose="020B0604020202020204" pitchFamily="34" charset="0"/>
                <a:cs typeface="Arial" panose="020B0604020202020204" pitchFamily="34" charset="0"/>
              </a:rPr>
              <a:t>Crete			Titus 1:5</a:t>
            </a:r>
          </a:p>
          <a:p>
            <a:r>
              <a:rPr lang="en-US" sz="2000" b="1" dirty="0" err="1">
                <a:latin typeface="Arial" panose="020B0604020202020204" pitchFamily="34" charset="0"/>
                <a:cs typeface="Arial" panose="020B0604020202020204" pitchFamily="34" charset="0"/>
              </a:rPr>
              <a:t>Nicopolis</a:t>
            </a:r>
            <a:r>
              <a:rPr lang="en-US" sz="2000" b="1" dirty="0">
                <a:latin typeface="Arial" panose="020B0604020202020204" pitchFamily="34" charset="0"/>
                <a:cs typeface="Arial" panose="020B0604020202020204" pitchFamily="34" charset="0"/>
              </a:rPr>
              <a:t>		Titus 3:12</a:t>
            </a:r>
          </a:p>
          <a:p>
            <a:r>
              <a:rPr lang="en-US" sz="2000" b="1" dirty="0">
                <a:latin typeface="Arial" panose="020B0604020202020204" pitchFamily="34" charset="0"/>
                <a:cs typeface="Arial" panose="020B0604020202020204" pitchFamily="34" charset="0"/>
              </a:rPr>
              <a:t>Ephesus		2 Tim 1:18</a:t>
            </a:r>
          </a:p>
          <a:p>
            <a:r>
              <a:rPr lang="en-US" sz="2000" b="1" dirty="0">
                <a:latin typeface="Arial" panose="020B0604020202020204" pitchFamily="34" charset="0"/>
                <a:cs typeface="Arial" panose="020B0604020202020204" pitchFamily="34" charset="0"/>
              </a:rPr>
              <a:t>Troas			2 Tim 4:13</a:t>
            </a:r>
          </a:p>
          <a:p>
            <a:r>
              <a:rPr lang="en-US" sz="2000" b="1" dirty="0">
                <a:latin typeface="Arial" panose="020B0604020202020204" pitchFamily="34" charset="0"/>
                <a:cs typeface="Arial" panose="020B0604020202020204" pitchFamily="34" charset="0"/>
              </a:rPr>
              <a:t>Corinth			2 Tim 4:20</a:t>
            </a:r>
          </a:p>
          <a:p>
            <a:r>
              <a:rPr lang="en-US" sz="2000" b="1" dirty="0">
                <a:latin typeface="Arial" panose="020B0604020202020204" pitchFamily="34" charset="0"/>
                <a:cs typeface="Arial" panose="020B0604020202020204" pitchFamily="34" charset="0"/>
              </a:rPr>
              <a:t>Miletus			2 Tim 4:20</a:t>
            </a:r>
          </a:p>
        </p:txBody>
      </p:sp>
      <p:sp>
        <p:nvSpPr>
          <p:cNvPr id="4" name="TextBox 3"/>
          <p:cNvSpPr txBox="1"/>
          <p:nvPr/>
        </p:nvSpPr>
        <p:spPr>
          <a:xfrm>
            <a:off x="1643604" y="4704325"/>
            <a:ext cx="4982454" cy="400110"/>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And, of course, he went to Rome again.</a:t>
            </a:r>
          </a:p>
        </p:txBody>
      </p:sp>
    </p:spTree>
    <p:extLst>
      <p:ext uri="{BB962C8B-B14F-4D97-AF65-F5344CB8AC3E}">
        <p14:creationId xmlns:p14="http://schemas.microsoft.com/office/powerpoint/2010/main" val="800555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Ronnie\Documents\Ken's Folder\Church Lessons\Maps\pauls-journeys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313" y="-125260"/>
            <a:ext cx="8768218" cy="7059757"/>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380762" y="1640147"/>
            <a:ext cx="370390" cy="2314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3383238" y="4298240"/>
            <a:ext cx="1058133" cy="5112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278834" y="2991957"/>
            <a:ext cx="523742" cy="2314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534422" y="3404618"/>
            <a:ext cx="642495" cy="2314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011606" y="2736713"/>
            <a:ext cx="370390" cy="2314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939138" y="3472865"/>
            <a:ext cx="455975" cy="2314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558172" y="3636112"/>
            <a:ext cx="506553" cy="2314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2466480" y="2073070"/>
            <a:ext cx="1401289" cy="31898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5602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Titus</a:t>
            </a:r>
          </a:p>
        </p:txBody>
      </p:sp>
      <p:sp>
        <p:nvSpPr>
          <p:cNvPr id="3" name="Content Placeholder 2"/>
          <p:cNvSpPr>
            <a:spLocks noGrp="1"/>
          </p:cNvSpPr>
          <p:nvPr>
            <p:ph idx="1"/>
          </p:nvPr>
        </p:nvSpPr>
        <p:spPr>
          <a:xfrm>
            <a:off x="762000" y="1371600"/>
            <a:ext cx="8229600" cy="5082809"/>
          </a:xfrm>
        </p:spPr>
        <p:txBody>
          <a:bodyPr/>
          <a:lstStyle/>
          <a:p>
            <a:pPr>
              <a:buNone/>
            </a:pPr>
            <a:r>
              <a:rPr lang="en-US" dirty="0"/>
              <a:t>	    </a:t>
            </a:r>
            <a:r>
              <a:rPr lang="en-US" sz="2400" b="1" dirty="0"/>
              <a:t> </a:t>
            </a:r>
            <a:endParaRPr lang="en-US" sz="1800" b="1" dirty="0"/>
          </a:p>
        </p:txBody>
      </p:sp>
      <p:sp>
        <p:nvSpPr>
          <p:cNvPr id="133" name="Footer Placeholder 132"/>
          <p:cNvSpPr>
            <a:spLocks noGrp="1"/>
          </p:cNvSpPr>
          <p:nvPr>
            <p:ph type="ftr" sz="quarter" idx="11"/>
          </p:nvPr>
        </p:nvSpPr>
        <p:spPr/>
        <p:txBody>
          <a:bodyPr/>
          <a:lstStyle/>
          <a:p>
            <a:r>
              <a:rPr lang="en-US" sz="1050" dirty="0"/>
              <a:t>                                     God's Masterwork - Swindoll</a:t>
            </a:r>
          </a:p>
        </p:txBody>
      </p:sp>
      <p:cxnSp>
        <p:nvCxnSpPr>
          <p:cNvPr id="5" name="Straight Connector 4"/>
          <p:cNvCxnSpPr/>
          <p:nvPr/>
        </p:nvCxnSpPr>
        <p:spPr>
          <a:xfrm rot="5400000">
            <a:off x="-266700" y="2781300"/>
            <a:ext cx="2895600" cy="2286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7239000" y="2667000"/>
            <a:ext cx="2819400" cy="2286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066800" y="4267200"/>
            <a:ext cx="31242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76200" y="5410200"/>
            <a:ext cx="22860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7391400" y="5410200"/>
            <a:ext cx="22860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066800" y="6553200"/>
            <a:ext cx="74676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0" y="5181600"/>
            <a:ext cx="85344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0" y="5715000"/>
            <a:ext cx="85344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1447800" y="3505200"/>
            <a:ext cx="1447800" cy="400110"/>
          </a:xfrm>
          <a:prstGeom prst="rect">
            <a:avLst/>
          </a:prstGeom>
          <a:noFill/>
        </p:spPr>
        <p:txBody>
          <a:bodyPr wrap="square" rtlCol="0">
            <a:spAutoFit/>
          </a:bodyPr>
          <a:lstStyle/>
          <a:p>
            <a:r>
              <a:rPr lang="en-US" sz="2000" b="1" dirty="0"/>
              <a:t> </a:t>
            </a:r>
          </a:p>
        </p:txBody>
      </p:sp>
      <p:sp>
        <p:nvSpPr>
          <p:cNvPr id="77" name="TextBox 76"/>
          <p:cNvSpPr txBox="1"/>
          <p:nvPr/>
        </p:nvSpPr>
        <p:spPr>
          <a:xfrm>
            <a:off x="6477000" y="3429000"/>
            <a:ext cx="1371600" cy="369332"/>
          </a:xfrm>
          <a:prstGeom prst="rect">
            <a:avLst/>
          </a:prstGeom>
          <a:noFill/>
        </p:spPr>
        <p:txBody>
          <a:bodyPr wrap="square" rtlCol="0">
            <a:spAutoFit/>
          </a:bodyPr>
          <a:lstStyle/>
          <a:p>
            <a:r>
              <a:rPr lang="en-US" b="1" dirty="0"/>
              <a:t> </a:t>
            </a:r>
          </a:p>
        </p:txBody>
      </p:sp>
      <p:sp>
        <p:nvSpPr>
          <p:cNvPr id="84" name="TextBox 83"/>
          <p:cNvSpPr txBox="1"/>
          <p:nvPr/>
        </p:nvSpPr>
        <p:spPr>
          <a:xfrm flipV="1">
            <a:off x="1143000" y="4255532"/>
            <a:ext cx="2743200" cy="369332"/>
          </a:xfrm>
          <a:prstGeom prst="rect">
            <a:avLst/>
          </a:prstGeom>
          <a:noFill/>
        </p:spPr>
        <p:txBody>
          <a:bodyPr wrap="square" rtlCol="0">
            <a:spAutoFit/>
          </a:bodyPr>
          <a:lstStyle/>
          <a:p>
            <a:r>
              <a:rPr lang="en-US" b="1" dirty="0"/>
              <a:t>    </a:t>
            </a:r>
          </a:p>
        </p:txBody>
      </p:sp>
      <p:sp>
        <p:nvSpPr>
          <p:cNvPr id="99" name="TextBox 98"/>
          <p:cNvSpPr txBox="1"/>
          <p:nvPr/>
        </p:nvSpPr>
        <p:spPr>
          <a:xfrm>
            <a:off x="-228600" y="5029200"/>
            <a:ext cx="1676400" cy="307777"/>
          </a:xfrm>
          <a:prstGeom prst="rect">
            <a:avLst/>
          </a:prstGeom>
          <a:noFill/>
        </p:spPr>
        <p:txBody>
          <a:bodyPr wrap="square" rtlCol="0">
            <a:spAutoFit/>
          </a:bodyPr>
          <a:lstStyle/>
          <a:p>
            <a:r>
              <a:rPr lang="en-US" sz="1400" b="1" i="1" dirty="0"/>
              <a:t>       </a:t>
            </a:r>
          </a:p>
        </p:txBody>
      </p:sp>
      <p:sp>
        <p:nvSpPr>
          <p:cNvPr id="100" name="TextBox 99"/>
          <p:cNvSpPr txBox="1"/>
          <p:nvPr/>
        </p:nvSpPr>
        <p:spPr>
          <a:xfrm>
            <a:off x="0" y="5410200"/>
            <a:ext cx="1600200" cy="307777"/>
          </a:xfrm>
          <a:prstGeom prst="rect">
            <a:avLst/>
          </a:prstGeom>
          <a:noFill/>
        </p:spPr>
        <p:txBody>
          <a:bodyPr wrap="square" rtlCol="0">
            <a:spAutoFit/>
          </a:bodyPr>
          <a:lstStyle/>
          <a:p>
            <a:r>
              <a:rPr lang="en-US" sz="1400" b="1" i="1" dirty="0"/>
              <a:t> </a:t>
            </a:r>
          </a:p>
        </p:txBody>
      </p:sp>
      <p:sp>
        <p:nvSpPr>
          <p:cNvPr id="56" name="TextBox 55"/>
          <p:cNvSpPr txBox="1"/>
          <p:nvPr/>
        </p:nvSpPr>
        <p:spPr>
          <a:xfrm>
            <a:off x="1447800" y="1447800"/>
            <a:ext cx="2286000" cy="646331"/>
          </a:xfrm>
          <a:prstGeom prst="rect">
            <a:avLst/>
          </a:prstGeom>
          <a:noFill/>
        </p:spPr>
        <p:txBody>
          <a:bodyPr wrap="square" rtlCol="0">
            <a:spAutoFit/>
          </a:bodyPr>
          <a:lstStyle/>
          <a:p>
            <a:r>
              <a:rPr lang="en-US" dirty="0"/>
              <a:t>    </a:t>
            </a:r>
            <a:r>
              <a:rPr lang="en-US" b="1" dirty="0"/>
              <a:t> </a:t>
            </a:r>
          </a:p>
          <a:p>
            <a:r>
              <a:rPr lang="en-US" b="1" dirty="0"/>
              <a:t>             </a:t>
            </a:r>
            <a:endParaRPr lang="en-US" dirty="0"/>
          </a:p>
        </p:txBody>
      </p:sp>
      <p:sp>
        <p:nvSpPr>
          <p:cNvPr id="83" name="TextBox 82"/>
          <p:cNvSpPr txBox="1"/>
          <p:nvPr/>
        </p:nvSpPr>
        <p:spPr>
          <a:xfrm rot="10800000" flipV="1">
            <a:off x="0" y="5898921"/>
            <a:ext cx="1219200" cy="307777"/>
          </a:xfrm>
          <a:prstGeom prst="rect">
            <a:avLst/>
          </a:prstGeom>
          <a:noFill/>
        </p:spPr>
        <p:txBody>
          <a:bodyPr wrap="square" rtlCol="0">
            <a:spAutoFit/>
          </a:bodyPr>
          <a:lstStyle/>
          <a:p>
            <a:r>
              <a:rPr lang="en-US" sz="1400" b="1" i="1" dirty="0"/>
              <a:t>  </a:t>
            </a:r>
          </a:p>
        </p:txBody>
      </p:sp>
      <p:sp>
        <p:nvSpPr>
          <p:cNvPr id="110" name="TextBox 109"/>
          <p:cNvSpPr txBox="1"/>
          <p:nvPr/>
        </p:nvSpPr>
        <p:spPr>
          <a:xfrm>
            <a:off x="1524000" y="3505200"/>
            <a:ext cx="1305165" cy="307777"/>
          </a:xfrm>
          <a:prstGeom prst="rect">
            <a:avLst/>
          </a:prstGeom>
          <a:noFill/>
        </p:spPr>
        <p:txBody>
          <a:bodyPr wrap="square" rtlCol="0">
            <a:spAutoFit/>
          </a:bodyPr>
          <a:lstStyle/>
          <a:p>
            <a:r>
              <a:rPr lang="en-US" sz="1400" dirty="0"/>
              <a:t>  </a:t>
            </a:r>
          </a:p>
        </p:txBody>
      </p:sp>
      <p:sp>
        <p:nvSpPr>
          <p:cNvPr id="71" name="TextBox 70"/>
          <p:cNvSpPr txBox="1"/>
          <p:nvPr/>
        </p:nvSpPr>
        <p:spPr>
          <a:xfrm>
            <a:off x="0" y="4648200"/>
            <a:ext cx="1676400" cy="338554"/>
          </a:xfrm>
          <a:prstGeom prst="rect">
            <a:avLst/>
          </a:prstGeom>
          <a:noFill/>
        </p:spPr>
        <p:txBody>
          <a:bodyPr wrap="square" rtlCol="0">
            <a:spAutoFit/>
          </a:bodyPr>
          <a:lstStyle/>
          <a:p>
            <a:r>
              <a:rPr lang="en-US" sz="1600" b="1" i="1" dirty="0"/>
              <a:t>    </a:t>
            </a:r>
            <a:endParaRPr lang="en-US" b="1" i="1" dirty="0"/>
          </a:p>
        </p:txBody>
      </p:sp>
      <p:sp>
        <p:nvSpPr>
          <p:cNvPr id="115" name="TextBox 114"/>
          <p:cNvSpPr txBox="1"/>
          <p:nvPr/>
        </p:nvSpPr>
        <p:spPr>
          <a:xfrm>
            <a:off x="1143000" y="3886200"/>
            <a:ext cx="1905000" cy="369332"/>
          </a:xfrm>
          <a:prstGeom prst="rect">
            <a:avLst/>
          </a:prstGeom>
          <a:noFill/>
        </p:spPr>
        <p:txBody>
          <a:bodyPr wrap="square" rtlCol="0">
            <a:spAutoFit/>
          </a:bodyPr>
          <a:lstStyle/>
          <a:p>
            <a:r>
              <a:rPr lang="en-US" dirty="0"/>
              <a:t>               </a:t>
            </a:r>
            <a:r>
              <a:rPr lang="en-US" sz="1600" b="1" dirty="0"/>
              <a:t>Chapter 1</a:t>
            </a:r>
          </a:p>
        </p:txBody>
      </p:sp>
      <p:sp>
        <p:nvSpPr>
          <p:cNvPr id="132" name="TextBox 131"/>
          <p:cNvSpPr txBox="1"/>
          <p:nvPr/>
        </p:nvSpPr>
        <p:spPr>
          <a:xfrm>
            <a:off x="1676400" y="4038600"/>
            <a:ext cx="1676400" cy="369332"/>
          </a:xfrm>
          <a:prstGeom prst="rect">
            <a:avLst/>
          </a:prstGeom>
          <a:noFill/>
        </p:spPr>
        <p:txBody>
          <a:bodyPr wrap="square" rtlCol="0">
            <a:spAutoFit/>
          </a:bodyPr>
          <a:lstStyle/>
          <a:p>
            <a:r>
              <a:rPr lang="en-US" dirty="0"/>
              <a:t>           </a:t>
            </a:r>
          </a:p>
        </p:txBody>
      </p:sp>
      <p:sp>
        <p:nvSpPr>
          <p:cNvPr id="144" name="TextBox 143"/>
          <p:cNvSpPr txBox="1"/>
          <p:nvPr/>
        </p:nvSpPr>
        <p:spPr>
          <a:xfrm>
            <a:off x="5486400" y="4038600"/>
            <a:ext cx="2362200" cy="369332"/>
          </a:xfrm>
          <a:prstGeom prst="rect">
            <a:avLst/>
          </a:prstGeom>
          <a:noFill/>
        </p:spPr>
        <p:txBody>
          <a:bodyPr wrap="square" rtlCol="0">
            <a:spAutoFit/>
          </a:bodyPr>
          <a:lstStyle/>
          <a:p>
            <a:r>
              <a:rPr lang="en-US" dirty="0"/>
              <a:t>       </a:t>
            </a:r>
          </a:p>
        </p:txBody>
      </p:sp>
      <p:sp>
        <p:nvSpPr>
          <p:cNvPr id="145" name="TextBox 144"/>
          <p:cNvSpPr txBox="1"/>
          <p:nvPr/>
        </p:nvSpPr>
        <p:spPr>
          <a:xfrm>
            <a:off x="3276600" y="1524000"/>
            <a:ext cx="1676400" cy="369332"/>
          </a:xfrm>
          <a:prstGeom prst="rect">
            <a:avLst/>
          </a:prstGeom>
          <a:noFill/>
        </p:spPr>
        <p:txBody>
          <a:bodyPr wrap="square" rtlCol="0">
            <a:spAutoFit/>
          </a:bodyPr>
          <a:lstStyle/>
          <a:p>
            <a:r>
              <a:rPr lang="en-US" b="1" dirty="0"/>
              <a:t>                        </a:t>
            </a:r>
            <a:endParaRPr lang="en-US" b="1" i="1" dirty="0"/>
          </a:p>
        </p:txBody>
      </p:sp>
      <p:sp>
        <p:nvSpPr>
          <p:cNvPr id="146" name="TextBox 145"/>
          <p:cNvSpPr txBox="1"/>
          <p:nvPr/>
        </p:nvSpPr>
        <p:spPr>
          <a:xfrm>
            <a:off x="5562600" y="1524000"/>
            <a:ext cx="2286000" cy="369332"/>
          </a:xfrm>
          <a:prstGeom prst="rect">
            <a:avLst/>
          </a:prstGeom>
          <a:noFill/>
        </p:spPr>
        <p:txBody>
          <a:bodyPr wrap="square" rtlCol="0">
            <a:spAutoFit/>
          </a:bodyPr>
          <a:lstStyle/>
          <a:p>
            <a:r>
              <a:rPr lang="en-US" b="1" i="1" dirty="0"/>
              <a:t>         </a:t>
            </a:r>
          </a:p>
        </p:txBody>
      </p:sp>
      <p:sp>
        <p:nvSpPr>
          <p:cNvPr id="147" name="TextBox 146"/>
          <p:cNvSpPr txBox="1"/>
          <p:nvPr/>
        </p:nvSpPr>
        <p:spPr>
          <a:xfrm rot="294979">
            <a:off x="990600" y="1981200"/>
            <a:ext cx="461665" cy="1436132"/>
          </a:xfrm>
          <a:prstGeom prst="rect">
            <a:avLst/>
          </a:prstGeom>
          <a:noFill/>
        </p:spPr>
        <p:txBody>
          <a:bodyPr vert="vert270" wrap="square" rtlCol="0">
            <a:spAutoFit/>
          </a:bodyPr>
          <a:lstStyle/>
          <a:p>
            <a:r>
              <a:rPr lang="en-US" dirty="0"/>
              <a:t> </a:t>
            </a:r>
          </a:p>
        </p:txBody>
      </p:sp>
      <p:sp>
        <p:nvSpPr>
          <p:cNvPr id="155" name="TextBox 154"/>
          <p:cNvSpPr txBox="1"/>
          <p:nvPr/>
        </p:nvSpPr>
        <p:spPr>
          <a:xfrm>
            <a:off x="6629400" y="2057400"/>
            <a:ext cx="1600200" cy="338554"/>
          </a:xfrm>
          <a:prstGeom prst="rect">
            <a:avLst/>
          </a:prstGeom>
          <a:noFill/>
        </p:spPr>
        <p:txBody>
          <a:bodyPr wrap="square" rtlCol="0">
            <a:spAutoFit/>
          </a:bodyPr>
          <a:lstStyle/>
          <a:p>
            <a:r>
              <a:rPr lang="en-US" sz="1600" dirty="0"/>
              <a:t> </a:t>
            </a:r>
          </a:p>
        </p:txBody>
      </p:sp>
      <p:sp>
        <p:nvSpPr>
          <p:cNvPr id="188" name="TextBox 187"/>
          <p:cNvSpPr txBox="1"/>
          <p:nvPr/>
        </p:nvSpPr>
        <p:spPr>
          <a:xfrm>
            <a:off x="5257800" y="4343400"/>
            <a:ext cx="2819400" cy="369332"/>
          </a:xfrm>
          <a:prstGeom prst="rect">
            <a:avLst/>
          </a:prstGeom>
          <a:noFill/>
        </p:spPr>
        <p:txBody>
          <a:bodyPr wrap="square" rtlCol="0">
            <a:spAutoFit/>
          </a:bodyPr>
          <a:lstStyle/>
          <a:p>
            <a:r>
              <a:rPr lang="en-US" dirty="0"/>
              <a:t> </a:t>
            </a:r>
          </a:p>
        </p:txBody>
      </p:sp>
      <p:cxnSp>
        <p:nvCxnSpPr>
          <p:cNvPr id="40" name="Straight Connector 39"/>
          <p:cNvCxnSpPr/>
          <p:nvPr/>
        </p:nvCxnSpPr>
        <p:spPr>
          <a:xfrm rot="5400000">
            <a:off x="2552700" y="2705100"/>
            <a:ext cx="2743200" cy="228600"/>
          </a:xfrm>
          <a:prstGeom prst="line">
            <a:avLst/>
          </a:prstGeom>
          <a:ln w="7620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0800000">
            <a:off x="4191000" y="4267200"/>
            <a:ext cx="43434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0" y="4648200"/>
            <a:ext cx="85344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0" y="6172200"/>
            <a:ext cx="8534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4953000" y="2743200"/>
            <a:ext cx="2819400" cy="228600"/>
          </a:xfrm>
          <a:prstGeom prst="line">
            <a:avLst/>
          </a:prstGeom>
          <a:ln w="762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419600" y="3886200"/>
            <a:ext cx="2133600" cy="338554"/>
          </a:xfrm>
          <a:prstGeom prst="rect">
            <a:avLst/>
          </a:prstGeom>
          <a:noFill/>
        </p:spPr>
        <p:txBody>
          <a:bodyPr wrap="square" rtlCol="0">
            <a:spAutoFit/>
          </a:bodyPr>
          <a:lstStyle/>
          <a:p>
            <a:r>
              <a:rPr lang="en-US" sz="1600" b="1" dirty="0"/>
              <a:t>Chapter 2</a:t>
            </a:r>
          </a:p>
        </p:txBody>
      </p:sp>
      <p:sp>
        <p:nvSpPr>
          <p:cNvPr id="52" name="TextBox 51"/>
          <p:cNvSpPr txBox="1"/>
          <p:nvPr/>
        </p:nvSpPr>
        <p:spPr>
          <a:xfrm>
            <a:off x="6781800" y="3886200"/>
            <a:ext cx="1752600" cy="338554"/>
          </a:xfrm>
          <a:prstGeom prst="rect">
            <a:avLst/>
          </a:prstGeom>
          <a:noFill/>
        </p:spPr>
        <p:txBody>
          <a:bodyPr wrap="square" rtlCol="0">
            <a:spAutoFit/>
          </a:bodyPr>
          <a:lstStyle/>
          <a:p>
            <a:r>
              <a:rPr lang="en-US" sz="1600" dirty="0"/>
              <a:t>     </a:t>
            </a:r>
            <a:r>
              <a:rPr lang="en-US" sz="1600" b="1" dirty="0"/>
              <a:t>Chapter 3</a:t>
            </a:r>
          </a:p>
        </p:txBody>
      </p:sp>
      <p:cxnSp>
        <p:nvCxnSpPr>
          <p:cNvPr id="104" name="Straight Connector 103"/>
          <p:cNvCxnSpPr/>
          <p:nvPr/>
        </p:nvCxnSpPr>
        <p:spPr>
          <a:xfrm rot="5400000">
            <a:off x="5524500" y="4991100"/>
            <a:ext cx="14478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1447800" y="1524000"/>
            <a:ext cx="2286000" cy="369332"/>
          </a:xfrm>
          <a:prstGeom prst="rect">
            <a:avLst/>
          </a:prstGeom>
          <a:noFill/>
        </p:spPr>
        <p:txBody>
          <a:bodyPr wrap="square" rtlCol="0">
            <a:spAutoFit/>
          </a:bodyPr>
          <a:lstStyle/>
          <a:p>
            <a:r>
              <a:rPr lang="en-US" dirty="0">
                <a:latin typeface="Arial Black" pitchFamily="34" charset="0"/>
              </a:rPr>
              <a:t>  Taking Charge</a:t>
            </a:r>
          </a:p>
        </p:txBody>
      </p:sp>
      <p:cxnSp>
        <p:nvCxnSpPr>
          <p:cNvPr id="45" name="Straight Connector 44"/>
          <p:cNvCxnSpPr/>
          <p:nvPr/>
        </p:nvCxnSpPr>
        <p:spPr>
          <a:xfrm rot="5400000">
            <a:off x="3048000" y="4953000"/>
            <a:ext cx="15240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4114800" y="1524000"/>
            <a:ext cx="2514600" cy="369332"/>
          </a:xfrm>
          <a:prstGeom prst="rect">
            <a:avLst/>
          </a:prstGeom>
          <a:noFill/>
        </p:spPr>
        <p:txBody>
          <a:bodyPr wrap="square" rtlCol="0">
            <a:spAutoFit/>
          </a:bodyPr>
          <a:lstStyle/>
          <a:p>
            <a:r>
              <a:rPr lang="en-US" dirty="0">
                <a:latin typeface="Arial Black" pitchFamily="34" charset="0"/>
              </a:rPr>
              <a:t>  Giving Advice</a:t>
            </a:r>
          </a:p>
        </p:txBody>
      </p:sp>
      <p:sp>
        <p:nvSpPr>
          <p:cNvPr id="49" name="TextBox 48"/>
          <p:cNvSpPr txBox="1"/>
          <p:nvPr/>
        </p:nvSpPr>
        <p:spPr>
          <a:xfrm>
            <a:off x="6705600" y="1524000"/>
            <a:ext cx="1875205" cy="369332"/>
          </a:xfrm>
          <a:prstGeom prst="rect">
            <a:avLst/>
          </a:prstGeom>
          <a:noFill/>
        </p:spPr>
        <p:txBody>
          <a:bodyPr wrap="square" rtlCol="0">
            <a:spAutoFit/>
          </a:bodyPr>
          <a:lstStyle/>
          <a:p>
            <a:r>
              <a:rPr lang="en-US" dirty="0">
                <a:latin typeface="Arial Black" pitchFamily="34" charset="0"/>
              </a:rPr>
              <a:t>  Doing Right</a:t>
            </a:r>
          </a:p>
        </p:txBody>
      </p:sp>
      <p:sp>
        <p:nvSpPr>
          <p:cNvPr id="50" name="TextBox 49"/>
          <p:cNvSpPr txBox="1"/>
          <p:nvPr/>
        </p:nvSpPr>
        <p:spPr>
          <a:xfrm rot="234463">
            <a:off x="762000" y="1999493"/>
            <a:ext cx="461665" cy="1964512"/>
          </a:xfrm>
          <a:prstGeom prst="rect">
            <a:avLst/>
          </a:prstGeom>
          <a:noFill/>
        </p:spPr>
        <p:txBody>
          <a:bodyPr vert="vert270" wrap="none" rtlCol="0">
            <a:spAutoFit/>
          </a:bodyPr>
          <a:lstStyle/>
          <a:p>
            <a:r>
              <a:rPr lang="en-US" b="1" dirty="0"/>
              <a:t>Introduction (1:1-4</a:t>
            </a:r>
            <a:r>
              <a:rPr lang="en-US" dirty="0"/>
              <a:t>)</a:t>
            </a:r>
          </a:p>
        </p:txBody>
      </p:sp>
      <p:sp>
        <p:nvSpPr>
          <p:cNvPr id="51" name="TextBox 50"/>
          <p:cNvSpPr txBox="1"/>
          <p:nvPr/>
        </p:nvSpPr>
        <p:spPr>
          <a:xfrm rot="300679">
            <a:off x="8573484" y="1825546"/>
            <a:ext cx="461665" cy="2121932"/>
          </a:xfrm>
          <a:prstGeom prst="rect">
            <a:avLst/>
          </a:prstGeom>
          <a:noFill/>
        </p:spPr>
        <p:txBody>
          <a:bodyPr vert="vert270" wrap="square" rtlCol="0">
            <a:spAutoFit/>
          </a:bodyPr>
          <a:lstStyle/>
          <a:p>
            <a:r>
              <a:rPr lang="en-US" b="1" dirty="0"/>
              <a:t>Conclusion (3:12-15)</a:t>
            </a:r>
          </a:p>
        </p:txBody>
      </p:sp>
      <p:sp>
        <p:nvSpPr>
          <p:cNvPr id="54" name="TextBox 53"/>
          <p:cNvSpPr txBox="1"/>
          <p:nvPr/>
        </p:nvSpPr>
        <p:spPr>
          <a:xfrm>
            <a:off x="1752600" y="2133600"/>
            <a:ext cx="2077286" cy="646331"/>
          </a:xfrm>
          <a:prstGeom prst="rect">
            <a:avLst/>
          </a:prstGeom>
          <a:noFill/>
        </p:spPr>
        <p:txBody>
          <a:bodyPr wrap="square" rtlCol="0">
            <a:spAutoFit/>
          </a:bodyPr>
          <a:lstStyle/>
          <a:p>
            <a:pPr>
              <a:buFont typeface="Arial" pitchFamily="34" charset="0"/>
              <a:buChar char="•"/>
            </a:pPr>
            <a:r>
              <a:rPr lang="en-US" dirty="0"/>
              <a:t>Elders</a:t>
            </a:r>
          </a:p>
          <a:p>
            <a:pPr>
              <a:buFont typeface="Arial" pitchFamily="34" charset="0"/>
              <a:buChar char="•"/>
            </a:pPr>
            <a:r>
              <a:rPr lang="en-US" dirty="0"/>
              <a:t>Rebellious People</a:t>
            </a:r>
          </a:p>
        </p:txBody>
      </p:sp>
      <p:sp>
        <p:nvSpPr>
          <p:cNvPr id="55" name="TextBox 54"/>
          <p:cNvSpPr txBox="1"/>
          <p:nvPr/>
        </p:nvSpPr>
        <p:spPr>
          <a:xfrm>
            <a:off x="3962400" y="2133600"/>
            <a:ext cx="2809357" cy="1200329"/>
          </a:xfrm>
          <a:prstGeom prst="rect">
            <a:avLst/>
          </a:prstGeom>
          <a:noFill/>
        </p:spPr>
        <p:txBody>
          <a:bodyPr wrap="square" rtlCol="0">
            <a:spAutoFit/>
          </a:bodyPr>
          <a:lstStyle/>
          <a:p>
            <a:pPr>
              <a:buFont typeface="Arial" pitchFamily="34" charset="0"/>
              <a:buChar char="•"/>
            </a:pPr>
            <a:r>
              <a:rPr lang="en-US" dirty="0"/>
              <a:t>Older men and women</a:t>
            </a:r>
          </a:p>
          <a:p>
            <a:pPr>
              <a:buFont typeface="Arial" pitchFamily="34" charset="0"/>
              <a:buChar char="•"/>
            </a:pPr>
            <a:r>
              <a:rPr lang="en-US" dirty="0"/>
              <a:t>Young women &amp; men</a:t>
            </a:r>
          </a:p>
          <a:p>
            <a:pPr>
              <a:buFont typeface="Arial" pitchFamily="34" charset="0"/>
              <a:buChar char="•"/>
            </a:pPr>
            <a:r>
              <a:rPr lang="en-US" dirty="0"/>
              <a:t>Leaders</a:t>
            </a:r>
          </a:p>
          <a:p>
            <a:pPr>
              <a:buFont typeface="Arial" pitchFamily="34" charset="0"/>
              <a:buChar char="•"/>
            </a:pPr>
            <a:r>
              <a:rPr lang="en-US" dirty="0"/>
              <a:t>Slaves &amp; Masters</a:t>
            </a:r>
          </a:p>
        </p:txBody>
      </p:sp>
      <p:sp>
        <p:nvSpPr>
          <p:cNvPr id="57" name="TextBox 56"/>
          <p:cNvSpPr txBox="1"/>
          <p:nvPr/>
        </p:nvSpPr>
        <p:spPr>
          <a:xfrm>
            <a:off x="6705600" y="2209800"/>
            <a:ext cx="1696747" cy="646331"/>
          </a:xfrm>
          <a:prstGeom prst="rect">
            <a:avLst/>
          </a:prstGeom>
          <a:noFill/>
        </p:spPr>
        <p:txBody>
          <a:bodyPr wrap="none" rtlCol="0">
            <a:spAutoFit/>
          </a:bodyPr>
          <a:lstStyle/>
          <a:p>
            <a:pPr>
              <a:buFont typeface="Arial" pitchFamily="34" charset="0"/>
              <a:buChar char="•"/>
            </a:pPr>
            <a:r>
              <a:rPr lang="en-US" dirty="0"/>
              <a:t>What to do</a:t>
            </a:r>
          </a:p>
          <a:p>
            <a:pPr>
              <a:buFont typeface="Arial" pitchFamily="34" charset="0"/>
              <a:buChar char="•"/>
            </a:pPr>
            <a:r>
              <a:rPr lang="en-US" dirty="0"/>
              <a:t>What not to do</a:t>
            </a:r>
          </a:p>
        </p:txBody>
      </p:sp>
      <p:sp>
        <p:nvSpPr>
          <p:cNvPr id="59" name="TextBox 58"/>
          <p:cNvSpPr txBox="1"/>
          <p:nvPr/>
        </p:nvSpPr>
        <p:spPr>
          <a:xfrm>
            <a:off x="152400" y="4267200"/>
            <a:ext cx="838178" cy="369332"/>
          </a:xfrm>
          <a:prstGeom prst="rect">
            <a:avLst/>
          </a:prstGeom>
          <a:noFill/>
        </p:spPr>
        <p:txBody>
          <a:bodyPr wrap="none" rtlCol="0">
            <a:spAutoFit/>
          </a:bodyPr>
          <a:lstStyle/>
          <a:p>
            <a:r>
              <a:rPr lang="en-US" b="1" dirty="0"/>
              <a:t>People</a:t>
            </a:r>
          </a:p>
        </p:txBody>
      </p:sp>
      <p:sp>
        <p:nvSpPr>
          <p:cNvPr id="60" name="TextBox 59"/>
          <p:cNvSpPr txBox="1"/>
          <p:nvPr/>
        </p:nvSpPr>
        <p:spPr>
          <a:xfrm>
            <a:off x="1219200" y="4267200"/>
            <a:ext cx="2615318" cy="369332"/>
          </a:xfrm>
          <a:prstGeom prst="rect">
            <a:avLst/>
          </a:prstGeom>
          <a:noFill/>
        </p:spPr>
        <p:txBody>
          <a:bodyPr wrap="square" rtlCol="0">
            <a:spAutoFit/>
          </a:bodyPr>
          <a:lstStyle/>
          <a:p>
            <a:r>
              <a:rPr lang="en-US" b="1" dirty="0"/>
              <a:t>Elders                 Enemies</a:t>
            </a:r>
          </a:p>
        </p:txBody>
      </p:sp>
      <p:sp>
        <p:nvSpPr>
          <p:cNvPr id="62" name="TextBox 61"/>
          <p:cNvSpPr txBox="1"/>
          <p:nvPr/>
        </p:nvSpPr>
        <p:spPr>
          <a:xfrm>
            <a:off x="4191000" y="4267200"/>
            <a:ext cx="1875269" cy="369332"/>
          </a:xfrm>
          <a:prstGeom prst="rect">
            <a:avLst/>
          </a:prstGeom>
          <a:noFill/>
        </p:spPr>
        <p:txBody>
          <a:bodyPr wrap="square" rtlCol="0">
            <a:spAutoFit/>
          </a:bodyPr>
          <a:lstStyle/>
          <a:p>
            <a:r>
              <a:rPr lang="en-US" b="1" dirty="0"/>
              <a:t>Specific Groups</a:t>
            </a:r>
          </a:p>
        </p:txBody>
      </p:sp>
      <p:sp>
        <p:nvSpPr>
          <p:cNvPr id="63" name="TextBox 62"/>
          <p:cNvSpPr txBox="1"/>
          <p:nvPr/>
        </p:nvSpPr>
        <p:spPr>
          <a:xfrm>
            <a:off x="6400800" y="4267200"/>
            <a:ext cx="2342769" cy="369332"/>
          </a:xfrm>
          <a:prstGeom prst="rect">
            <a:avLst/>
          </a:prstGeom>
          <a:noFill/>
        </p:spPr>
        <p:txBody>
          <a:bodyPr wrap="square" rtlCol="0">
            <a:spAutoFit/>
          </a:bodyPr>
          <a:lstStyle/>
          <a:p>
            <a:r>
              <a:rPr lang="en-US" b="1" dirty="0"/>
              <a:t>Christians in general</a:t>
            </a:r>
          </a:p>
        </p:txBody>
      </p:sp>
      <p:sp>
        <p:nvSpPr>
          <p:cNvPr id="64" name="TextBox 63"/>
          <p:cNvSpPr txBox="1"/>
          <p:nvPr/>
        </p:nvSpPr>
        <p:spPr>
          <a:xfrm>
            <a:off x="228600" y="4724400"/>
            <a:ext cx="819570" cy="369332"/>
          </a:xfrm>
          <a:prstGeom prst="rect">
            <a:avLst/>
          </a:prstGeom>
          <a:noFill/>
        </p:spPr>
        <p:txBody>
          <a:bodyPr wrap="square" rtlCol="0">
            <a:spAutoFit/>
          </a:bodyPr>
          <a:lstStyle/>
          <a:p>
            <a:r>
              <a:rPr lang="en-US" b="1" dirty="0"/>
              <a:t>Issue</a:t>
            </a:r>
          </a:p>
        </p:txBody>
      </p:sp>
      <p:sp>
        <p:nvSpPr>
          <p:cNvPr id="65" name="TextBox 64"/>
          <p:cNvSpPr txBox="1"/>
          <p:nvPr/>
        </p:nvSpPr>
        <p:spPr>
          <a:xfrm>
            <a:off x="1371600" y="4724400"/>
            <a:ext cx="2515046" cy="369332"/>
          </a:xfrm>
          <a:prstGeom prst="rect">
            <a:avLst/>
          </a:prstGeom>
          <a:noFill/>
        </p:spPr>
        <p:txBody>
          <a:bodyPr wrap="square" rtlCol="0">
            <a:spAutoFit/>
          </a:bodyPr>
          <a:lstStyle/>
          <a:p>
            <a:r>
              <a:rPr lang="en-US" b="1" dirty="0"/>
              <a:t>Elders Qualifications </a:t>
            </a:r>
          </a:p>
        </p:txBody>
      </p:sp>
      <p:sp>
        <p:nvSpPr>
          <p:cNvPr id="66" name="TextBox 65"/>
          <p:cNvSpPr txBox="1"/>
          <p:nvPr/>
        </p:nvSpPr>
        <p:spPr>
          <a:xfrm>
            <a:off x="4191000" y="4572000"/>
            <a:ext cx="3087974" cy="646331"/>
          </a:xfrm>
          <a:prstGeom prst="rect">
            <a:avLst/>
          </a:prstGeom>
          <a:noFill/>
        </p:spPr>
        <p:txBody>
          <a:bodyPr wrap="square" rtlCol="0">
            <a:spAutoFit/>
          </a:bodyPr>
          <a:lstStyle/>
          <a:p>
            <a:r>
              <a:rPr lang="en-US" b="1" dirty="0"/>
              <a:t>  Instruction for </a:t>
            </a:r>
          </a:p>
          <a:p>
            <a:r>
              <a:rPr lang="en-US" b="1" dirty="0"/>
              <a:t>particular people</a:t>
            </a:r>
          </a:p>
        </p:txBody>
      </p:sp>
      <p:sp>
        <p:nvSpPr>
          <p:cNvPr id="67" name="TextBox 66"/>
          <p:cNvSpPr txBox="1"/>
          <p:nvPr/>
        </p:nvSpPr>
        <p:spPr>
          <a:xfrm>
            <a:off x="6248400" y="4572000"/>
            <a:ext cx="2396219" cy="646331"/>
          </a:xfrm>
          <a:prstGeom prst="rect">
            <a:avLst/>
          </a:prstGeom>
          <a:noFill/>
        </p:spPr>
        <p:txBody>
          <a:bodyPr wrap="square" rtlCol="0">
            <a:spAutoFit/>
          </a:bodyPr>
          <a:lstStyle/>
          <a:p>
            <a:r>
              <a:rPr lang="en-US" b="1" dirty="0"/>
              <a:t>Attitude and conduct</a:t>
            </a:r>
          </a:p>
          <a:p>
            <a:r>
              <a:rPr lang="en-US" b="1" dirty="0"/>
              <a:t>toward good and bad</a:t>
            </a:r>
          </a:p>
        </p:txBody>
      </p:sp>
      <p:sp>
        <p:nvSpPr>
          <p:cNvPr id="68" name="TextBox 67"/>
          <p:cNvSpPr txBox="1"/>
          <p:nvPr/>
        </p:nvSpPr>
        <p:spPr>
          <a:xfrm>
            <a:off x="0" y="5257800"/>
            <a:ext cx="1237018" cy="369332"/>
          </a:xfrm>
          <a:prstGeom prst="rect">
            <a:avLst/>
          </a:prstGeom>
          <a:noFill/>
        </p:spPr>
        <p:txBody>
          <a:bodyPr wrap="square" rtlCol="0">
            <a:spAutoFit/>
          </a:bodyPr>
          <a:lstStyle/>
          <a:p>
            <a:r>
              <a:rPr lang="en-US" b="1" dirty="0"/>
              <a:t> A church</a:t>
            </a:r>
          </a:p>
        </p:txBody>
      </p:sp>
      <p:sp>
        <p:nvSpPr>
          <p:cNvPr id="69" name="TextBox 68"/>
          <p:cNvSpPr txBox="1"/>
          <p:nvPr/>
        </p:nvSpPr>
        <p:spPr>
          <a:xfrm>
            <a:off x="1048170" y="5200472"/>
            <a:ext cx="2457030" cy="369332"/>
          </a:xfrm>
          <a:prstGeom prst="rect">
            <a:avLst/>
          </a:prstGeom>
          <a:noFill/>
        </p:spPr>
        <p:txBody>
          <a:bodyPr wrap="square" rtlCol="0">
            <a:spAutoFit/>
          </a:bodyPr>
          <a:lstStyle/>
          <a:p>
            <a:r>
              <a:rPr lang="en-US" b="1" dirty="0"/>
              <a:t>    …in good order (1:5)</a:t>
            </a:r>
          </a:p>
        </p:txBody>
      </p:sp>
      <p:sp>
        <p:nvSpPr>
          <p:cNvPr id="70" name="TextBox 69"/>
          <p:cNvSpPr txBox="1"/>
          <p:nvPr/>
        </p:nvSpPr>
        <p:spPr>
          <a:xfrm>
            <a:off x="3733800" y="5181600"/>
            <a:ext cx="2895600" cy="369332"/>
          </a:xfrm>
          <a:prstGeom prst="rect">
            <a:avLst/>
          </a:prstGeom>
          <a:noFill/>
        </p:spPr>
        <p:txBody>
          <a:bodyPr wrap="square" rtlCol="0">
            <a:spAutoFit/>
          </a:bodyPr>
          <a:lstStyle/>
          <a:p>
            <a:r>
              <a:rPr lang="en-US" b="1" dirty="0"/>
              <a:t> …w/good doctrine (2:1)</a:t>
            </a:r>
          </a:p>
        </p:txBody>
      </p:sp>
      <p:sp>
        <p:nvSpPr>
          <p:cNvPr id="72" name="TextBox 71"/>
          <p:cNvSpPr txBox="1"/>
          <p:nvPr/>
        </p:nvSpPr>
        <p:spPr>
          <a:xfrm>
            <a:off x="6324600" y="5181600"/>
            <a:ext cx="2421188" cy="369332"/>
          </a:xfrm>
          <a:prstGeom prst="rect">
            <a:avLst/>
          </a:prstGeom>
          <a:noFill/>
        </p:spPr>
        <p:txBody>
          <a:bodyPr wrap="square" rtlCol="0">
            <a:spAutoFit/>
          </a:bodyPr>
          <a:lstStyle/>
          <a:p>
            <a:r>
              <a:rPr lang="en-US" b="1" dirty="0"/>
              <a:t>…of good deeds (3:1)</a:t>
            </a:r>
          </a:p>
        </p:txBody>
      </p:sp>
      <p:sp>
        <p:nvSpPr>
          <p:cNvPr id="74" name="TextBox 73"/>
          <p:cNvSpPr txBox="1"/>
          <p:nvPr/>
        </p:nvSpPr>
        <p:spPr>
          <a:xfrm>
            <a:off x="0" y="5715000"/>
            <a:ext cx="1484072" cy="369332"/>
          </a:xfrm>
          <a:prstGeom prst="rect">
            <a:avLst/>
          </a:prstGeom>
          <a:noFill/>
        </p:spPr>
        <p:txBody>
          <a:bodyPr wrap="square" rtlCol="0">
            <a:spAutoFit/>
          </a:bodyPr>
          <a:lstStyle/>
          <a:p>
            <a:r>
              <a:rPr lang="en-US" sz="1600" b="1" dirty="0"/>
              <a:t>    </a:t>
            </a:r>
            <a:r>
              <a:rPr lang="en-US" b="1" dirty="0"/>
              <a:t>Theme</a:t>
            </a:r>
          </a:p>
        </p:txBody>
      </p:sp>
      <p:sp>
        <p:nvSpPr>
          <p:cNvPr id="76" name="TextBox 75"/>
          <p:cNvSpPr txBox="1"/>
          <p:nvPr/>
        </p:nvSpPr>
        <p:spPr>
          <a:xfrm>
            <a:off x="1981200" y="5715000"/>
            <a:ext cx="4495800" cy="369332"/>
          </a:xfrm>
          <a:prstGeom prst="rect">
            <a:avLst/>
          </a:prstGeom>
          <a:noFill/>
        </p:spPr>
        <p:txBody>
          <a:bodyPr wrap="square" rtlCol="0">
            <a:spAutoFit/>
          </a:bodyPr>
          <a:lstStyle/>
          <a:p>
            <a:r>
              <a:rPr lang="en-US" dirty="0"/>
              <a:t>               </a:t>
            </a:r>
            <a:r>
              <a:rPr lang="en-US" b="1" dirty="0"/>
              <a:t>Right living through sound doctrine</a:t>
            </a:r>
          </a:p>
        </p:txBody>
      </p:sp>
      <p:sp>
        <p:nvSpPr>
          <p:cNvPr id="78" name="TextBox 77"/>
          <p:cNvSpPr txBox="1"/>
          <p:nvPr/>
        </p:nvSpPr>
        <p:spPr>
          <a:xfrm>
            <a:off x="-152400" y="6172200"/>
            <a:ext cx="1559271" cy="369332"/>
          </a:xfrm>
          <a:prstGeom prst="rect">
            <a:avLst/>
          </a:prstGeom>
          <a:noFill/>
        </p:spPr>
        <p:txBody>
          <a:bodyPr wrap="square" rtlCol="0">
            <a:spAutoFit/>
          </a:bodyPr>
          <a:lstStyle/>
          <a:p>
            <a:r>
              <a:rPr lang="en-US" dirty="0"/>
              <a:t>  </a:t>
            </a:r>
            <a:r>
              <a:rPr lang="en-US" b="1" dirty="0"/>
              <a:t>Key Verses</a:t>
            </a:r>
          </a:p>
        </p:txBody>
      </p:sp>
      <p:sp>
        <p:nvSpPr>
          <p:cNvPr id="79" name="TextBox 78"/>
          <p:cNvSpPr txBox="1"/>
          <p:nvPr/>
        </p:nvSpPr>
        <p:spPr>
          <a:xfrm>
            <a:off x="3581400" y="6172200"/>
            <a:ext cx="1828800" cy="369332"/>
          </a:xfrm>
          <a:prstGeom prst="rect">
            <a:avLst/>
          </a:prstGeom>
          <a:noFill/>
        </p:spPr>
        <p:txBody>
          <a:bodyPr wrap="square" rtlCol="0">
            <a:spAutoFit/>
          </a:bodyPr>
          <a:lstStyle/>
          <a:p>
            <a:r>
              <a:rPr lang="en-US" dirty="0"/>
              <a:t>     </a:t>
            </a:r>
            <a:r>
              <a:rPr lang="en-US" b="1" dirty="0"/>
              <a:t>1:5; 2:10; 3:8</a:t>
            </a:r>
          </a:p>
        </p:txBody>
      </p:sp>
      <p:sp>
        <p:nvSpPr>
          <p:cNvPr id="80" name="TextBox 79"/>
          <p:cNvSpPr txBox="1"/>
          <p:nvPr/>
        </p:nvSpPr>
        <p:spPr>
          <a:xfrm>
            <a:off x="2133600" y="417732"/>
            <a:ext cx="990600" cy="707886"/>
          </a:xfrm>
          <a:prstGeom prst="rect">
            <a:avLst/>
          </a:prstGeom>
          <a:solidFill>
            <a:srgbClr val="FFC000"/>
          </a:solidFill>
        </p:spPr>
        <p:txBody>
          <a:bodyPr wrap="square" rtlCol="0">
            <a:spAutoFit/>
          </a:bodyPr>
          <a:lstStyle/>
          <a:p>
            <a:pPr algn="ctr"/>
            <a:r>
              <a:rPr lang="en-US" sz="2000" b="1" dirty="0"/>
              <a:t> 64-67</a:t>
            </a:r>
          </a:p>
          <a:p>
            <a:pPr algn="ctr"/>
            <a:r>
              <a:rPr lang="en-US" sz="2000" b="1" dirty="0"/>
              <a:t>A.D.</a:t>
            </a:r>
          </a:p>
        </p:txBody>
      </p:sp>
      <p:sp>
        <p:nvSpPr>
          <p:cNvPr id="4" name="TextBox 3">
            <a:extLst>
              <a:ext uri="{FF2B5EF4-FFF2-40B4-BE49-F238E27FC236}">
                <a16:creationId xmlns:a16="http://schemas.microsoft.com/office/drawing/2014/main" id="{10C5B8B3-236C-F144-B08C-70749C3716C4}"/>
              </a:ext>
            </a:extLst>
          </p:cNvPr>
          <p:cNvSpPr txBox="1"/>
          <p:nvPr/>
        </p:nvSpPr>
        <p:spPr>
          <a:xfrm>
            <a:off x="-106590" y="1536469"/>
            <a:ext cx="1173390" cy="2308324"/>
          </a:xfrm>
          <a:prstGeom prst="rect">
            <a:avLst/>
          </a:prstGeom>
          <a:noFill/>
        </p:spPr>
        <p:txBody>
          <a:bodyPr wrap="square" rtlCol="0">
            <a:spAutoFit/>
          </a:bodyPr>
          <a:lstStyle/>
          <a:p>
            <a:pPr algn="ctr"/>
            <a:r>
              <a:rPr lang="en-US" sz="1600" dirty="0"/>
              <a:t>“But as for you, proclaim the things which are fitting for sound doctrine.”</a:t>
            </a:r>
          </a:p>
          <a:p>
            <a:pPr algn="ctr"/>
            <a:r>
              <a:rPr lang="en-US" sz="1600" dirty="0"/>
              <a:t>(Tit. 2:1)</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EB5890-681A-9D41-8C57-A00E0648B3EA}"/>
              </a:ext>
            </a:extLst>
          </p:cNvPr>
          <p:cNvSpPr>
            <a:spLocks noGrp="1"/>
          </p:cNvSpPr>
          <p:nvPr>
            <p:ph idx="4294967295"/>
          </p:nvPr>
        </p:nvSpPr>
        <p:spPr>
          <a:xfrm>
            <a:off x="228599" y="947802"/>
            <a:ext cx="8630588" cy="5542939"/>
          </a:xfrm>
        </p:spPr>
        <p:txBody>
          <a:bodyPr>
            <a:normAutofit fontScale="92500" lnSpcReduction="20000"/>
          </a:bodyPr>
          <a:lstStyle/>
          <a:p>
            <a:pPr marL="690372" indent="-571500">
              <a:buFont typeface="+mj-lt"/>
              <a:buAutoNum type="romanUcPeriod"/>
            </a:pPr>
            <a:r>
              <a:rPr lang="en-US" sz="2400" b="1" dirty="0"/>
              <a:t>Greeting</a:t>
            </a:r>
            <a:r>
              <a:rPr lang="en-US" sz="2400" dirty="0"/>
              <a:t> (1:1-4)</a:t>
            </a:r>
          </a:p>
          <a:p>
            <a:pPr marL="690372" indent="-571500">
              <a:buFont typeface="+mj-lt"/>
              <a:buAutoNum type="romanUcPeriod"/>
            </a:pPr>
            <a:r>
              <a:rPr lang="en-US" sz="2400" b="1" dirty="0"/>
              <a:t>Putting things in order by appointing elders</a:t>
            </a:r>
            <a:r>
              <a:rPr lang="en-US" sz="2400" dirty="0"/>
              <a:t>  (Chap 1:5-16)</a:t>
            </a:r>
          </a:p>
          <a:p>
            <a:pPr marL="1248156" lvl="2" indent="-571500">
              <a:buFont typeface="+mj-lt"/>
              <a:buAutoNum type="alphaUcPeriod"/>
            </a:pPr>
            <a:r>
              <a:rPr lang="en-US" sz="2000" dirty="0"/>
              <a:t>Men who are strong Christian husbands and fathers should be selected as elders (1:5-9)</a:t>
            </a:r>
          </a:p>
          <a:p>
            <a:pPr marL="1248156" lvl="2" indent="-571500">
              <a:buFont typeface="+mj-lt"/>
              <a:buAutoNum type="alphaUcPeriod"/>
            </a:pPr>
            <a:r>
              <a:rPr lang="en-US" sz="2000" dirty="0"/>
              <a:t>Men who are able to deal with false teachers should be selected as elders (1:10-16; see 3:9-11). </a:t>
            </a:r>
          </a:p>
          <a:p>
            <a:pPr marL="690372" indent="-571500">
              <a:buFont typeface="+mj-lt"/>
              <a:buAutoNum type="romanUcPeriod"/>
            </a:pPr>
            <a:r>
              <a:rPr lang="en-US" sz="2400" b="1" dirty="0"/>
              <a:t>Putting things in order by emphasizing sound doctrine</a:t>
            </a:r>
            <a:r>
              <a:rPr lang="en-US" sz="2400" dirty="0"/>
              <a:t>  (Chap 2)</a:t>
            </a:r>
          </a:p>
          <a:p>
            <a:pPr marL="1248156" lvl="2" indent="-571500">
              <a:buFont typeface="+mj-lt"/>
              <a:buAutoNum type="alphaUcPeriod"/>
            </a:pPr>
            <a:r>
              <a:rPr lang="en-US" sz="2000" dirty="0"/>
              <a:t>Sound doctrine commanded (2:1, 7, 8, 15).</a:t>
            </a:r>
          </a:p>
          <a:p>
            <a:pPr marL="1248156" lvl="2" indent="-571500">
              <a:buFont typeface="+mj-lt"/>
              <a:buAutoNum type="alphaUcPeriod"/>
            </a:pPr>
            <a:r>
              <a:rPr lang="en-US" sz="2000" dirty="0"/>
              <a:t>Sound doctrine applied to all ages (2:2-8) and servants (2:9-10).  </a:t>
            </a:r>
          </a:p>
          <a:p>
            <a:pPr marL="1248156" lvl="2" indent="-571500">
              <a:buFont typeface="+mj-lt"/>
              <a:buAutoNum type="alphaUcPeriod"/>
            </a:pPr>
            <a:r>
              <a:rPr lang="en-US" sz="2000" dirty="0"/>
              <a:t>Sound doctrine explained (2:11-14)</a:t>
            </a:r>
          </a:p>
          <a:p>
            <a:pPr marL="690372" indent="-571500">
              <a:buFont typeface="+mj-lt"/>
              <a:buAutoNum type="romanUcPeriod"/>
            </a:pPr>
            <a:r>
              <a:rPr lang="en-US" sz="2400" b="1" dirty="0"/>
              <a:t>Putting things in order by encouraging good deeds</a:t>
            </a:r>
            <a:r>
              <a:rPr lang="en-US" sz="2400" dirty="0"/>
              <a:t>  (Chap 3:1-8) </a:t>
            </a:r>
          </a:p>
          <a:p>
            <a:pPr marL="1248156" lvl="2" indent="-571500">
              <a:buFont typeface="+mj-lt"/>
              <a:buAutoNum type="alphaUcPeriod"/>
            </a:pPr>
            <a:r>
              <a:rPr lang="en-US" sz="2000" dirty="0"/>
              <a:t>The need for good deeds (1:16; 2:7, 14).</a:t>
            </a:r>
          </a:p>
          <a:p>
            <a:pPr marL="1879092" lvl="5" indent="-571500">
              <a:buFont typeface="+mj-lt"/>
              <a:buAutoNum type="arabicPeriod"/>
            </a:pPr>
            <a:r>
              <a:rPr lang="en-US" sz="2200" dirty="0"/>
              <a:t>As citizens (3:1-2)</a:t>
            </a:r>
          </a:p>
          <a:p>
            <a:pPr marL="1879092" lvl="5" indent="-571500">
              <a:buFont typeface="+mj-lt"/>
              <a:buAutoNum type="arabicPeriod"/>
            </a:pPr>
            <a:r>
              <a:rPr lang="en-US" sz="2200" dirty="0"/>
              <a:t>As evangelists (3:8b, 14)</a:t>
            </a:r>
          </a:p>
          <a:p>
            <a:pPr marL="1248156" lvl="2" indent="-571500">
              <a:buFont typeface="+mj-lt"/>
              <a:buAutoNum type="alphaUcPeriod"/>
            </a:pPr>
            <a:r>
              <a:rPr lang="en-US" sz="2000" dirty="0"/>
              <a:t>The motive for good deeds: God’s love (3:3-8).</a:t>
            </a:r>
          </a:p>
          <a:p>
            <a:pPr marL="690372" indent="-571500">
              <a:buFont typeface="+mj-lt"/>
              <a:buAutoNum type="romanUcPeriod"/>
            </a:pPr>
            <a:r>
              <a:rPr lang="en-US" sz="2400" b="1" dirty="0"/>
              <a:t>Final Instructions  </a:t>
            </a:r>
            <a:r>
              <a:rPr lang="en-US" sz="2400" dirty="0"/>
              <a:t>(3:9-15)</a:t>
            </a:r>
          </a:p>
          <a:p>
            <a:pPr marL="1248156" lvl="2" indent="-571500">
              <a:buFont typeface="+mj-lt"/>
              <a:buAutoNum type="alphaUcPeriod"/>
            </a:pPr>
            <a:r>
              <a:rPr lang="en-US" sz="2000" dirty="0"/>
              <a:t>Dealing with troublesome people (3:9-11)</a:t>
            </a:r>
          </a:p>
          <a:p>
            <a:pPr marL="1248156" lvl="2" indent="-571500">
              <a:buFont typeface="+mj-lt"/>
              <a:buAutoNum type="alphaUcPeriod"/>
            </a:pPr>
            <a:r>
              <a:rPr lang="en-US" sz="2000" dirty="0"/>
              <a:t>Dealing with good men (3:12-14)</a:t>
            </a:r>
          </a:p>
          <a:p>
            <a:pPr marL="1248156" lvl="2" indent="-571500">
              <a:buFont typeface="+mj-lt"/>
              <a:buAutoNum type="alphaUcPeriod"/>
            </a:pPr>
            <a:r>
              <a:rPr lang="en-US" sz="2000" dirty="0"/>
              <a:t>Concluding remarks (3:15)</a:t>
            </a:r>
          </a:p>
          <a:p>
            <a:pPr marL="1248156" lvl="2" indent="-571500">
              <a:buFont typeface="+mj-lt"/>
              <a:buAutoNum type="alphaUcPeriod"/>
            </a:pPr>
            <a:endParaRPr lang="en-US" sz="2000" dirty="0"/>
          </a:p>
          <a:p>
            <a:pPr marL="1248156" lvl="2" indent="-571500">
              <a:buFont typeface="+mj-lt"/>
              <a:buAutoNum type="alphaUcPeriod"/>
            </a:pPr>
            <a:endParaRPr lang="en-US" sz="2000" dirty="0"/>
          </a:p>
        </p:txBody>
      </p:sp>
      <p:sp>
        <p:nvSpPr>
          <p:cNvPr id="4" name="Title 1">
            <a:extLst>
              <a:ext uri="{FF2B5EF4-FFF2-40B4-BE49-F238E27FC236}">
                <a16:creationId xmlns:a16="http://schemas.microsoft.com/office/drawing/2014/main" id="{408FE932-734E-AF49-8AB8-EEA7000A74E9}"/>
              </a:ext>
            </a:extLst>
          </p:cNvPr>
          <p:cNvSpPr txBox="1">
            <a:spLocks/>
          </p:cNvSpPr>
          <p:nvPr/>
        </p:nvSpPr>
        <p:spPr>
          <a:xfrm>
            <a:off x="908136" y="280708"/>
            <a:ext cx="6469693" cy="626364"/>
          </a:xfrm>
          <a:prstGeom prst="rect">
            <a:avLst/>
          </a:prstGeom>
        </p:spPr>
        <p:txBody>
          <a:bodyPr>
            <a:normAutofit lnSpcReduction="10000"/>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r>
              <a:rPr lang="en-US" sz="3600" dirty="0">
                <a:solidFill>
                  <a:schemeClr val="tx1"/>
                </a:solidFill>
              </a:rPr>
              <a:t>Short Outline</a:t>
            </a:r>
          </a:p>
        </p:txBody>
      </p:sp>
    </p:spTree>
    <p:extLst>
      <p:ext uri="{BB962C8B-B14F-4D97-AF65-F5344CB8AC3E}">
        <p14:creationId xmlns:p14="http://schemas.microsoft.com/office/powerpoint/2010/main" val="2593621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6" end="16"/>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4" end="14"/>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EB5890-681A-9D41-8C57-A00E0648B3EA}"/>
              </a:ext>
            </a:extLst>
          </p:cNvPr>
          <p:cNvSpPr>
            <a:spLocks noGrp="1"/>
          </p:cNvSpPr>
          <p:nvPr>
            <p:ph idx="4294967295"/>
          </p:nvPr>
        </p:nvSpPr>
        <p:spPr>
          <a:xfrm>
            <a:off x="498420" y="901900"/>
            <a:ext cx="8229600" cy="5653279"/>
          </a:xfrm>
        </p:spPr>
        <p:txBody>
          <a:bodyPr>
            <a:normAutofit lnSpcReduction="10000"/>
          </a:bodyPr>
          <a:lstStyle/>
          <a:p>
            <a:pPr marL="118872" indent="0">
              <a:buNone/>
            </a:pPr>
            <a:r>
              <a:rPr lang="en-US" sz="2200" dirty="0"/>
              <a:t>I.   </a:t>
            </a:r>
            <a:r>
              <a:rPr lang="en-US" sz="2200" b="1" dirty="0"/>
              <a:t>The qualification of elders</a:t>
            </a:r>
            <a:r>
              <a:rPr lang="en-US" sz="2200" dirty="0"/>
              <a:t> </a:t>
            </a:r>
          </a:p>
          <a:p>
            <a:pPr marL="118872" indent="0">
              <a:buNone/>
            </a:pPr>
            <a:r>
              <a:rPr lang="en-US" sz="2200" dirty="0"/>
              <a:t>	1 Tim 3:1-7		    	 Titus 1:5-9</a:t>
            </a:r>
          </a:p>
          <a:p>
            <a:pPr marL="118872" indent="0">
              <a:buNone/>
            </a:pPr>
            <a:endParaRPr lang="en-US" sz="1200" dirty="0"/>
          </a:p>
          <a:p>
            <a:pPr marL="118872" indent="0">
              <a:buNone/>
            </a:pPr>
            <a:r>
              <a:rPr lang="en-US" sz="2200" dirty="0"/>
              <a:t>II.   </a:t>
            </a:r>
            <a:r>
              <a:rPr lang="en-US" sz="2200" b="1" dirty="0"/>
              <a:t>The need for sound doctrine</a:t>
            </a:r>
          </a:p>
          <a:p>
            <a:pPr marL="118872" indent="0">
              <a:buNone/>
            </a:pPr>
            <a:r>
              <a:rPr lang="en-US" sz="2200" dirty="0"/>
              <a:t>         	1 Tim 1:10; 4:6; 6:3	     	Titus 1:9; 2:1</a:t>
            </a:r>
          </a:p>
          <a:p>
            <a:pPr marL="118872" indent="0">
              <a:buNone/>
            </a:pPr>
            <a:endParaRPr lang="en-US" sz="1200" dirty="0"/>
          </a:p>
          <a:p>
            <a:pPr marL="118872" indent="0">
              <a:buNone/>
            </a:pPr>
            <a:r>
              <a:rPr lang="en-US" sz="2200" dirty="0"/>
              <a:t>III.   </a:t>
            </a:r>
            <a:r>
              <a:rPr lang="en-US" sz="2200" b="1" dirty="0"/>
              <a:t>False Teachers</a:t>
            </a:r>
          </a:p>
          <a:p>
            <a:pPr marL="118872" indent="0">
              <a:buNone/>
            </a:pPr>
            <a:r>
              <a:rPr lang="en-US" sz="2200" dirty="0"/>
              <a:t>   	1 Tim 1:3-11; 4:1-5; 6:3-5	     	Titus 2:2-6</a:t>
            </a:r>
            <a:br>
              <a:rPr lang="en-US" sz="2000" dirty="0"/>
            </a:br>
            <a:br>
              <a:rPr lang="en-US" sz="1200" dirty="0"/>
            </a:br>
            <a:r>
              <a:rPr lang="en-US" sz="2200" dirty="0"/>
              <a:t>IV.    </a:t>
            </a:r>
            <a:r>
              <a:rPr lang="en-US" sz="2200" b="1" dirty="0"/>
              <a:t>Relating to different age groups </a:t>
            </a:r>
            <a:br>
              <a:rPr lang="en-US" sz="2200" dirty="0"/>
            </a:br>
            <a:r>
              <a:rPr lang="en-US" sz="2200" dirty="0"/>
              <a:t> 	1 Tim 5:1-2		     	Titus 2:2-6</a:t>
            </a:r>
            <a:br>
              <a:rPr lang="en-US" sz="2000" dirty="0"/>
            </a:br>
            <a:r>
              <a:rPr lang="en-US" sz="1200" dirty="0"/>
              <a:t> </a:t>
            </a:r>
          </a:p>
          <a:p>
            <a:pPr marL="118872" indent="0">
              <a:buNone/>
            </a:pPr>
            <a:r>
              <a:rPr lang="en-US" sz="2200" dirty="0"/>
              <a:t>V.     </a:t>
            </a:r>
            <a:r>
              <a:rPr lang="en-US" sz="2200" b="1" dirty="0"/>
              <a:t>The need to be a good example</a:t>
            </a:r>
            <a:br>
              <a:rPr lang="en-US" sz="2200" dirty="0"/>
            </a:br>
            <a:r>
              <a:rPr lang="en-US" sz="2200" dirty="0"/>
              <a:t>    	1 Tim 4:12-16		     	Titus 2:6-8</a:t>
            </a:r>
            <a:br>
              <a:rPr lang="en-US" sz="2000" dirty="0"/>
            </a:br>
            <a:r>
              <a:rPr lang="en-US" sz="1200" dirty="0"/>
              <a:t> </a:t>
            </a:r>
          </a:p>
          <a:p>
            <a:pPr marL="118872" indent="0">
              <a:buNone/>
            </a:pPr>
            <a:r>
              <a:rPr lang="en-US" sz="2200" dirty="0"/>
              <a:t>VI.     </a:t>
            </a:r>
            <a:r>
              <a:rPr lang="en-US" sz="2200" b="1" dirty="0"/>
              <a:t>The conduct of slaves</a:t>
            </a:r>
            <a:br>
              <a:rPr lang="en-US" sz="2200" dirty="0"/>
            </a:br>
            <a:r>
              <a:rPr lang="en-US" sz="2200" dirty="0"/>
              <a:t>       	1 Tim 6:1-2		     	Titus 2:9-10</a:t>
            </a:r>
            <a:br>
              <a:rPr lang="en-US" sz="2000" dirty="0"/>
            </a:br>
            <a:r>
              <a:rPr lang="en-US" sz="1200" dirty="0"/>
              <a:t>  </a:t>
            </a:r>
            <a:br>
              <a:rPr lang="en-US" sz="2000" dirty="0"/>
            </a:br>
            <a:r>
              <a:rPr lang="en-US" sz="2200" dirty="0"/>
              <a:t>VII.    </a:t>
            </a:r>
            <a:r>
              <a:rPr lang="en-US" sz="2200" b="1" dirty="0"/>
              <a:t>“Trustworthy statements”</a:t>
            </a:r>
            <a:br>
              <a:rPr lang="en-US" sz="2200" b="1" dirty="0"/>
            </a:br>
            <a:r>
              <a:rPr lang="en-US" sz="2200" dirty="0"/>
              <a:t>  	1 Tim 1:15; 3;1; 4:8-9	</a:t>
            </a:r>
            <a:r>
              <a:rPr lang="en-US" sz="2200"/>
              <a:t>     	Titus </a:t>
            </a:r>
            <a:r>
              <a:rPr lang="en-US" sz="2200" dirty="0"/>
              <a:t>3:4-5 </a:t>
            </a:r>
          </a:p>
        </p:txBody>
      </p:sp>
      <p:sp>
        <p:nvSpPr>
          <p:cNvPr id="2" name="TextBox 1">
            <a:extLst>
              <a:ext uri="{FF2B5EF4-FFF2-40B4-BE49-F238E27FC236}">
                <a16:creationId xmlns:a16="http://schemas.microsoft.com/office/drawing/2014/main" id="{8297B33E-D468-7642-A69A-B3E394B8AC67}"/>
              </a:ext>
            </a:extLst>
          </p:cNvPr>
          <p:cNvSpPr txBox="1"/>
          <p:nvPr/>
        </p:nvSpPr>
        <p:spPr>
          <a:xfrm>
            <a:off x="89943" y="168378"/>
            <a:ext cx="8469444" cy="584775"/>
          </a:xfrm>
          <a:prstGeom prst="rect">
            <a:avLst/>
          </a:prstGeom>
          <a:solidFill>
            <a:schemeClr val="bg1"/>
          </a:solidFill>
        </p:spPr>
        <p:txBody>
          <a:bodyPr wrap="square" rtlCol="0">
            <a:spAutoFit/>
          </a:bodyPr>
          <a:lstStyle/>
          <a:p>
            <a:pPr algn="ctr"/>
            <a:r>
              <a:rPr lang="en-US" sz="3200" b="1" dirty="0"/>
              <a:t>Comparison of  1 Timothy and Titus</a:t>
            </a:r>
          </a:p>
        </p:txBody>
      </p:sp>
    </p:spTree>
    <p:extLst>
      <p:ext uri="{BB962C8B-B14F-4D97-AF65-F5344CB8AC3E}">
        <p14:creationId xmlns:p14="http://schemas.microsoft.com/office/powerpoint/2010/main" val="1697315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Titus</a:t>
            </a:r>
          </a:p>
        </p:txBody>
      </p:sp>
      <p:sp>
        <p:nvSpPr>
          <p:cNvPr id="3" name="Content Placeholder 2"/>
          <p:cNvSpPr>
            <a:spLocks noGrp="1"/>
          </p:cNvSpPr>
          <p:nvPr>
            <p:ph idx="1"/>
          </p:nvPr>
        </p:nvSpPr>
        <p:spPr>
          <a:xfrm>
            <a:off x="762000" y="1371600"/>
            <a:ext cx="8229600" cy="5082809"/>
          </a:xfrm>
        </p:spPr>
        <p:txBody>
          <a:bodyPr/>
          <a:lstStyle/>
          <a:p>
            <a:pPr>
              <a:buNone/>
            </a:pPr>
            <a:r>
              <a:rPr lang="en-US" dirty="0"/>
              <a:t>	    </a:t>
            </a:r>
            <a:r>
              <a:rPr lang="en-US" sz="2400" b="1" dirty="0"/>
              <a:t> </a:t>
            </a:r>
            <a:endParaRPr lang="en-US" sz="1800" b="1" dirty="0"/>
          </a:p>
        </p:txBody>
      </p:sp>
      <p:sp>
        <p:nvSpPr>
          <p:cNvPr id="133" name="Footer Placeholder 132"/>
          <p:cNvSpPr>
            <a:spLocks noGrp="1"/>
          </p:cNvSpPr>
          <p:nvPr>
            <p:ph type="ftr" sz="quarter" idx="11"/>
          </p:nvPr>
        </p:nvSpPr>
        <p:spPr/>
        <p:txBody>
          <a:bodyPr/>
          <a:lstStyle/>
          <a:p>
            <a:r>
              <a:rPr lang="en-US" sz="1050" dirty="0"/>
              <a:t>                                     God's Masterwork - Swindoll</a:t>
            </a:r>
          </a:p>
        </p:txBody>
      </p:sp>
      <p:cxnSp>
        <p:nvCxnSpPr>
          <p:cNvPr id="5" name="Straight Connector 4"/>
          <p:cNvCxnSpPr/>
          <p:nvPr/>
        </p:nvCxnSpPr>
        <p:spPr>
          <a:xfrm rot="5400000">
            <a:off x="-266700" y="2781300"/>
            <a:ext cx="2895600" cy="2286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7239000" y="2667000"/>
            <a:ext cx="2819400" cy="2286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066800" y="4267200"/>
            <a:ext cx="31242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76200" y="5410200"/>
            <a:ext cx="22860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7391400" y="5410200"/>
            <a:ext cx="22860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066800" y="6553200"/>
            <a:ext cx="74676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0" y="5181600"/>
            <a:ext cx="85344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0" y="5715000"/>
            <a:ext cx="85344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1447800" y="3505200"/>
            <a:ext cx="1447800" cy="400110"/>
          </a:xfrm>
          <a:prstGeom prst="rect">
            <a:avLst/>
          </a:prstGeom>
          <a:noFill/>
        </p:spPr>
        <p:txBody>
          <a:bodyPr wrap="square" rtlCol="0">
            <a:spAutoFit/>
          </a:bodyPr>
          <a:lstStyle/>
          <a:p>
            <a:r>
              <a:rPr lang="en-US" sz="2000" b="1" dirty="0"/>
              <a:t> </a:t>
            </a:r>
          </a:p>
        </p:txBody>
      </p:sp>
      <p:sp>
        <p:nvSpPr>
          <p:cNvPr id="77" name="TextBox 76"/>
          <p:cNvSpPr txBox="1"/>
          <p:nvPr/>
        </p:nvSpPr>
        <p:spPr>
          <a:xfrm>
            <a:off x="6477000" y="3429000"/>
            <a:ext cx="1371600" cy="369332"/>
          </a:xfrm>
          <a:prstGeom prst="rect">
            <a:avLst/>
          </a:prstGeom>
          <a:noFill/>
        </p:spPr>
        <p:txBody>
          <a:bodyPr wrap="square" rtlCol="0">
            <a:spAutoFit/>
          </a:bodyPr>
          <a:lstStyle/>
          <a:p>
            <a:r>
              <a:rPr lang="en-US" b="1" dirty="0"/>
              <a:t> </a:t>
            </a:r>
          </a:p>
        </p:txBody>
      </p:sp>
      <p:sp>
        <p:nvSpPr>
          <p:cNvPr id="84" name="TextBox 83"/>
          <p:cNvSpPr txBox="1"/>
          <p:nvPr/>
        </p:nvSpPr>
        <p:spPr>
          <a:xfrm flipV="1">
            <a:off x="1143000" y="4255532"/>
            <a:ext cx="2743200" cy="369332"/>
          </a:xfrm>
          <a:prstGeom prst="rect">
            <a:avLst/>
          </a:prstGeom>
          <a:noFill/>
        </p:spPr>
        <p:txBody>
          <a:bodyPr wrap="square" rtlCol="0">
            <a:spAutoFit/>
          </a:bodyPr>
          <a:lstStyle/>
          <a:p>
            <a:r>
              <a:rPr lang="en-US" b="1" dirty="0"/>
              <a:t>    </a:t>
            </a:r>
          </a:p>
        </p:txBody>
      </p:sp>
      <p:sp>
        <p:nvSpPr>
          <p:cNvPr id="99" name="TextBox 98"/>
          <p:cNvSpPr txBox="1"/>
          <p:nvPr/>
        </p:nvSpPr>
        <p:spPr>
          <a:xfrm>
            <a:off x="-228600" y="5029200"/>
            <a:ext cx="1676400" cy="307777"/>
          </a:xfrm>
          <a:prstGeom prst="rect">
            <a:avLst/>
          </a:prstGeom>
          <a:noFill/>
        </p:spPr>
        <p:txBody>
          <a:bodyPr wrap="square" rtlCol="0">
            <a:spAutoFit/>
          </a:bodyPr>
          <a:lstStyle/>
          <a:p>
            <a:r>
              <a:rPr lang="en-US" sz="1400" b="1" i="1" dirty="0"/>
              <a:t>       </a:t>
            </a:r>
          </a:p>
        </p:txBody>
      </p:sp>
      <p:sp>
        <p:nvSpPr>
          <p:cNvPr id="100" name="TextBox 99"/>
          <p:cNvSpPr txBox="1"/>
          <p:nvPr/>
        </p:nvSpPr>
        <p:spPr>
          <a:xfrm>
            <a:off x="0" y="5410200"/>
            <a:ext cx="1600200" cy="307777"/>
          </a:xfrm>
          <a:prstGeom prst="rect">
            <a:avLst/>
          </a:prstGeom>
          <a:noFill/>
        </p:spPr>
        <p:txBody>
          <a:bodyPr wrap="square" rtlCol="0">
            <a:spAutoFit/>
          </a:bodyPr>
          <a:lstStyle/>
          <a:p>
            <a:r>
              <a:rPr lang="en-US" sz="1400" b="1" i="1" dirty="0"/>
              <a:t> </a:t>
            </a:r>
          </a:p>
        </p:txBody>
      </p:sp>
      <p:sp>
        <p:nvSpPr>
          <p:cNvPr id="56" name="TextBox 55"/>
          <p:cNvSpPr txBox="1"/>
          <p:nvPr/>
        </p:nvSpPr>
        <p:spPr>
          <a:xfrm>
            <a:off x="1447800" y="1447800"/>
            <a:ext cx="2286000" cy="646331"/>
          </a:xfrm>
          <a:prstGeom prst="rect">
            <a:avLst/>
          </a:prstGeom>
          <a:noFill/>
        </p:spPr>
        <p:txBody>
          <a:bodyPr wrap="square" rtlCol="0">
            <a:spAutoFit/>
          </a:bodyPr>
          <a:lstStyle/>
          <a:p>
            <a:r>
              <a:rPr lang="en-US" dirty="0"/>
              <a:t>    </a:t>
            </a:r>
            <a:r>
              <a:rPr lang="en-US" b="1" dirty="0"/>
              <a:t> </a:t>
            </a:r>
          </a:p>
          <a:p>
            <a:r>
              <a:rPr lang="en-US" b="1" dirty="0"/>
              <a:t>             </a:t>
            </a:r>
            <a:endParaRPr lang="en-US" dirty="0"/>
          </a:p>
        </p:txBody>
      </p:sp>
      <p:sp>
        <p:nvSpPr>
          <p:cNvPr id="83" name="TextBox 82"/>
          <p:cNvSpPr txBox="1"/>
          <p:nvPr/>
        </p:nvSpPr>
        <p:spPr>
          <a:xfrm rot="10800000" flipV="1">
            <a:off x="0" y="5898921"/>
            <a:ext cx="1219200" cy="307777"/>
          </a:xfrm>
          <a:prstGeom prst="rect">
            <a:avLst/>
          </a:prstGeom>
          <a:noFill/>
        </p:spPr>
        <p:txBody>
          <a:bodyPr wrap="square" rtlCol="0">
            <a:spAutoFit/>
          </a:bodyPr>
          <a:lstStyle/>
          <a:p>
            <a:r>
              <a:rPr lang="en-US" sz="1400" b="1" i="1" dirty="0"/>
              <a:t>  </a:t>
            </a:r>
          </a:p>
        </p:txBody>
      </p:sp>
      <p:sp>
        <p:nvSpPr>
          <p:cNvPr id="110" name="TextBox 109"/>
          <p:cNvSpPr txBox="1"/>
          <p:nvPr/>
        </p:nvSpPr>
        <p:spPr>
          <a:xfrm>
            <a:off x="1524000" y="3505200"/>
            <a:ext cx="1305165" cy="307777"/>
          </a:xfrm>
          <a:prstGeom prst="rect">
            <a:avLst/>
          </a:prstGeom>
          <a:noFill/>
        </p:spPr>
        <p:txBody>
          <a:bodyPr wrap="square" rtlCol="0">
            <a:spAutoFit/>
          </a:bodyPr>
          <a:lstStyle/>
          <a:p>
            <a:r>
              <a:rPr lang="en-US" sz="1400" dirty="0"/>
              <a:t>  </a:t>
            </a:r>
          </a:p>
        </p:txBody>
      </p:sp>
      <p:sp>
        <p:nvSpPr>
          <p:cNvPr id="71" name="TextBox 70"/>
          <p:cNvSpPr txBox="1"/>
          <p:nvPr/>
        </p:nvSpPr>
        <p:spPr>
          <a:xfrm>
            <a:off x="0" y="4648200"/>
            <a:ext cx="1676400" cy="338554"/>
          </a:xfrm>
          <a:prstGeom prst="rect">
            <a:avLst/>
          </a:prstGeom>
          <a:noFill/>
        </p:spPr>
        <p:txBody>
          <a:bodyPr wrap="square" rtlCol="0">
            <a:spAutoFit/>
          </a:bodyPr>
          <a:lstStyle/>
          <a:p>
            <a:r>
              <a:rPr lang="en-US" sz="1600" b="1" i="1" dirty="0"/>
              <a:t>    </a:t>
            </a:r>
            <a:endParaRPr lang="en-US" b="1" i="1" dirty="0"/>
          </a:p>
        </p:txBody>
      </p:sp>
      <p:sp>
        <p:nvSpPr>
          <p:cNvPr id="115" name="TextBox 114"/>
          <p:cNvSpPr txBox="1"/>
          <p:nvPr/>
        </p:nvSpPr>
        <p:spPr>
          <a:xfrm>
            <a:off x="1143000" y="3886200"/>
            <a:ext cx="1905000" cy="369332"/>
          </a:xfrm>
          <a:prstGeom prst="rect">
            <a:avLst/>
          </a:prstGeom>
          <a:noFill/>
        </p:spPr>
        <p:txBody>
          <a:bodyPr wrap="square" rtlCol="0">
            <a:spAutoFit/>
          </a:bodyPr>
          <a:lstStyle/>
          <a:p>
            <a:r>
              <a:rPr lang="en-US" dirty="0"/>
              <a:t>               </a:t>
            </a:r>
            <a:r>
              <a:rPr lang="en-US" sz="1600" b="1" dirty="0"/>
              <a:t>Chapter 1</a:t>
            </a:r>
          </a:p>
        </p:txBody>
      </p:sp>
      <p:sp>
        <p:nvSpPr>
          <p:cNvPr id="132" name="TextBox 131"/>
          <p:cNvSpPr txBox="1"/>
          <p:nvPr/>
        </p:nvSpPr>
        <p:spPr>
          <a:xfrm>
            <a:off x="1676400" y="4038600"/>
            <a:ext cx="1676400" cy="369332"/>
          </a:xfrm>
          <a:prstGeom prst="rect">
            <a:avLst/>
          </a:prstGeom>
          <a:noFill/>
        </p:spPr>
        <p:txBody>
          <a:bodyPr wrap="square" rtlCol="0">
            <a:spAutoFit/>
          </a:bodyPr>
          <a:lstStyle/>
          <a:p>
            <a:r>
              <a:rPr lang="en-US" dirty="0"/>
              <a:t>           </a:t>
            </a:r>
          </a:p>
        </p:txBody>
      </p:sp>
      <p:sp>
        <p:nvSpPr>
          <p:cNvPr id="144" name="TextBox 143"/>
          <p:cNvSpPr txBox="1"/>
          <p:nvPr/>
        </p:nvSpPr>
        <p:spPr>
          <a:xfrm>
            <a:off x="5486400" y="4038600"/>
            <a:ext cx="2362200" cy="369332"/>
          </a:xfrm>
          <a:prstGeom prst="rect">
            <a:avLst/>
          </a:prstGeom>
          <a:noFill/>
        </p:spPr>
        <p:txBody>
          <a:bodyPr wrap="square" rtlCol="0">
            <a:spAutoFit/>
          </a:bodyPr>
          <a:lstStyle/>
          <a:p>
            <a:r>
              <a:rPr lang="en-US" dirty="0"/>
              <a:t>       </a:t>
            </a:r>
          </a:p>
        </p:txBody>
      </p:sp>
      <p:sp>
        <p:nvSpPr>
          <p:cNvPr id="145" name="TextBox 144"/>
          <p:cNvSpPr txBox="1"/>
          <p:nvPr/>
        </p:nvSpPr>
        <p:spPr>
          <a:xfrm>
            <a:off x="3276600" y="1524000"/>
            <a:ext cx="1676400" cy="369332"/>
          </a:xfrm>
          <a:prstGeom prst="rect">
            <a:avLst/>
          </a:prstGeom>
          <a:noFill/>
        </p:spPr>
        <p:txBody>
          <a:bodyPr wrap="square" rtlCol="0">
            <a:spAutoFit/>
          </a:bodyPr>
          <a:lstStyle/>
          <a:p>
            <a:r>
              <a:rPr lang="en-US" b="1" dirty="0"/>
              <a:t>                        </a:t>
            </a:r>
            <a:endParaRPr lang="en-US" b="1" i="1" dirty="0"/>
          </a:p>
        </p:txBody>
      </p:sp>
      <p:sp>
        <p:nvSpPr>
          <p:cNvPr id="146" name="TextBox 145"/>
          <p:cNvSpPr txBox="1"/>
          <p:nvPr/>
        </p:nvSpPr>
        <p:spPr>
          <a:xfrm>
            <a:off x="5562600" y="1524000"/>
            <a:ext cx="2286000" cy="369332"/>
          </a:xfrm>
          <a:prstGeom prst="rect">
            <a:avLst/>
          </a:prstGeom>
          <a:noFill/>
        </p:spPr>
        <p:txBody>
          <a:bodyPr wrap="square" rtlCol="0">
            <a:spAutoFit/>
          </a:bodyPr>
          <a:lstStyle/>
          <a:p>
            <a:r>
              <a:rPr lang="en-US" b="1" i="1" dirty="0"/>
              <a:t>         </a:t>
            </a:r>
          </a:p>
        </p:txBody>
      </p:sp>
      <p:sp>
        <p:nvSpPr>
          <p:cNvPr id="147" name="TextBox 146"/>
          <p:cNvSpPr txBox="1"/>
          <p:nvPr/>
        </p:nvSpPr>
        <p:spPr>
          <a:xfrm rot="294979">
            <a:off x="990600" y="1981200"/>
            <a:ext cx="461665" cy="1436132"/>
          </a:xfrm>
          <a:prstGeom prst="rect">
            <a:avLst/>
          </a:prstGeom>
          <a:noFill/>
        </p:spPr>
        <p:txBody>
          <a:bodyPr vert="vert270" wrap="square" rtlCol="0">
            <a:spAutoFit/>
          </a:bodyPr>
          <a:lstStyle/>
          <a:p>
            <a:r>
              <a:rPr lang="en-US" dirty="0"/>
              <a:t> </a:t>
            </a:r>
          </a:p>
        </p:txBody>
      </p:sp>
      <p:sp>
        <p:nvSpPr>
          <p:cNvPr id="155" name="TextBox 154"/>
          <p:cNvSpPr txBox="1"/>
          <p:nvPr/>
        </p:nvSpPr>
        <p:spPr>
          <a:xfrm>
            <a:off x="6629400" y="2057400"/>
            <a:ext cx="1600200" cy="338554"/>
          </a:xfrm>
          <a:prstGeom prst="rect">
            <a:avLst/>
          </a:prstGeom>
          <a:noFill/>
        </p:spPr>
        <p:txBody>
          <a:bodyPr wrap="square" rtlCol="0">
            <a:spAutoFit/>
          </a:bodyPr>
          <a:lstStyle/>
          <a:p>
            <a:r>
              <a:rPr lang="en-US" sz="1600" dirty="0"/>
              <a:t> </a:t>
            </a:r>
          </a:p>
        </p:txBody>
      </p:sp>
      <p:sp>
        <p:nvSpPr>
          <p:cNvPr id="188" name="TextBox 187"/>
          <p:cNvSpPr txBox="1"/>
          <p:nvPr/>
        </p:nvSpPr>
        <p:spPr>
          <a:xfrm>
            <a:off x="5257800" y="4343400"/>
            <a:ext cx="2819400" cy="369332"/>
          </a:xfrm>
          <a:prstGeom prst="rect">
            <a:avLst/>
          </a:prstGeom>
          <a:noFill/>
        </p:spPr>
        <p:txBody>
          <a:bodyPr wrap="square" rtlCol="0">
            <a:spAutoFit/>
          </a:bodyPr>
          <a:lstStyle/>
          <a:p>
            <a:r>
              <a:rPr lang="en-US" dirty="0"/>
              <a:t> </a:t>
            </a:r>
          </a:p>
        </p:txBody>
      </p:sp>
      <p:cxnSp>
        <p:nvCxnSpPr>
          <p:cNvPr id="40" name="Straight Connector 39"/>
          <p:cNvCxnSpPr/>
          <p:nvPr/>
        </p:nvCxnSpPr>
        <p:spPr>
          <a:xfrm rot="5400000">
            <a:off x="2552700" y="2705100"/>
            <a:ext cx="2743200" cy="228600"/>
          </a:xfrm>
          <a:prstGeom prst="line">
            <a:avLst/>
          </a:prstGeom>
          <a:ln w="7620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0800000">
            <a:off x="4191000" y="4267200"/>
            <a:ext cx="43434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0" y="4648200"/>
            <a:ext cx="85344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0" y="6172200"/>
            <a:ext cx="8534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4953000" y="2743200"/>
            <a:ext cx="2819400" cy="228600"/>
          </a:xfrm>
          <a:prstGeom prst="line">
            <a:avLst/>
          </a:prstGeom>
          <a:ln w="762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419600" y="3886200"/>
            <a:ext cx="2133600" cy="338554"/>
          </a:xfrm>
          <a:prstGeom prst="rect">
            <a:avLst/>
          </a:prstGeom>
          <a:noFill/>
        </p:spPr>
        <p:txBody>
          <a:bodyPr wrap="square" rtlCol="0">
            <a:spAutoFit/>
          </a:bodyPr>
          <a:lstStyle/>
          <a:p>
            <a:r>
              <a:rPr lang="en-US" sz="1600" b="1" dirty="0"/>
              <a:t>Chapter 2</a:t>
            </a:r>
          </a:p>
        </p:txBody>
      </p:sp>
      <p:sp>
        <p:nvSpPr>
          <p:cNvPr id="52" name="TextBox 51"/>
          <p:cNvSpPr txBox="1"/>
          <p:nvPr/>
        </p:nvSpPr>
        <p:spPr>
          <a:xfrm>
            <a:off x="6781800" y="3886200"/>
            <a:ext cx="1752600" cy="338554"/>
          </a:xfrm>
          <a:prstGeom prst="rect">
            <a:avLst/>
          </a:prstGeom>
          <a:noFill/>
        </p:spPr>
        <p:txBody>
          <a:bodyPr wrap="square" rtlCol="0">
            <a:spAutoFit/>
          </a:bodyPr>
          <a:lstStyle/>
          <a:p>
            <a:r>
              <a:rPr lang="en-US" sz="1600" dirty="0"/>
              <a:t>     </a:t>
            </a:r>
            <a:r>
              <a:rPr lang="en-US" sz="1600" b="1" dirty="0"/>
              <a:t>Chapter 3</a:t>
            </a:r>
          </a:p>
        </p:txBody>
      </p:sp>
      <p:cxnSp>
        <p:nvCxnSpPr>
          <p:cNvPr id="104" name="Straight Connector 103"/>
          <p:cNvCxnSpPr/>
          <p:nvPr/>
        </p:nvCxnSpPr>
        <p:spPr>
          <a:xfrm rot="5400000">
            <a:off x="5524500" y="4991100"/>
            <a:ext cx="14478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1447800" y="1524000"/>
            <a:ext cx="2286000" cy="369332"/>
          </a:xfrm>
          <a:prstGeom prst="rect">
            <a:avLst/>
          </a:prstGeom>
          <a:noFill/>
        </p:spPr>
        <p:txBody>
          <a:bodyPr wrap="square" rtlCol="0">
            <a:spAutoFit/>
          </a:bodyPr>
          <a:lstStyle/>
          <a:p>
            <a:r>
              <a:rPr lang="en-US" dirty="0">
                <a:latin typeface="Arial Black" pitchFamily="34" charset="0"/>
              </a:rPr>
              <a:t>  Taking Charge</a:t>
            </a:r>
          </a:p>
        </p:txBody>
      </p:sp>
      <p:cxnSp>
        <p:nvCxnSpPr>
          <p:cNvPr id="45" name="Straight Connector 44"/>
          <p:cNvCxnSpPr/>
          <p:nvPr/>
        </p:nvCxnSpPr>
        <p:spPr>
          <a:xfrm rot="5400000">
            <a:off x="3048000" y="4953000"/>
            <a:ext cx="15240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4114800" y="1524000"/>
            <a:ext cx="2514600" cy="369332"/>
          </a:xfrm>
          <a:prstGeom prst="rect">
            <a:avLst/>
          </a:prstGeom>
          <a:noFill/>
        </p:spPr>
        <p:txBody>
          <a:bodyPr wrap="square" rtlCol="0">
            <a:spAutoFit/>
          </a:bodyPr>
          <a:lstStyle/>
          <a:p>
            <a:r>
              <a:rPr lang="en-US" dirty="0">
                <a:latin typeface="Arial Black" pitchFamily="34" charset="0"/>
              </a:rPr>
              <a:t>  Giving Advice</a:t>
            </a:r>
          </a:p>
        </p:txBody>
      </p:sp>
      <p:sp>
        <p:nvSpPr>
          <p:cNvPr id="49" name="TextBox 48"/>
          <p:cNvSpPr txBox="1"/>
          <p:nvPr/>
        </p:nvSpPr>
        <p:spPr>
          <a:xfrm>
            <a:off x="6705600" y="1524000"/>
            <a:ext cx="1875205" cy="369332"/>
          </a:xfrm>
          <a:prstGeom prst="rect">
            <a:avLst/>
          </a:prstGeom>
          <a:noFill/>
        </p:spPr>
        <p:txBody>
          <a:bodyPr wrap="square" rtlCol="0">
            <a:spAutoFit/>
          </a:bodyPr>
          <a:lstStyle/>
          <a:p>
            <a:r>
              <a:rPr lang="en-US" dirty="0">
                <a:latin typeface="Arial Black" pitchFamily="34" charset="0"/>
              </a:rPr>
              <a:t>  Doing Right</a:t>
            </a:r>
          </a:p>
        </p:txBody>
      </p:sp>
      <p:sp>
        <p:nvSpPr>
          <p:cNvPr id="50" name="TextBox 49"/>
          <p:cNvSpPr txBox="1"/>
          <p:nvPr/>
        </p:nvSpPr>
        <p:spPr>
          <a:xfrm rot="234463">
            <a:off x="762000" y="1999493"/>
            <a:ext cx="461665" cy="1964512"/>
          </a:xfrm>
          <a:prstGeom prst="rect">
            <a:avLst/>
          </a:prstGeom>
          <a:noFill/>
        </p:spPr>
        <p:txBody>
          <a:bodyPr vert="vert270" wrap="none" rtlCol="0">
            <a:spAutoFit/>
          </a:bodyPr>
          <a:lstStyle/>
          <a:p>
            <a:r>
              <a:rPr lang="en-US" b="1" dirty="0"/>
              <a:t>Introduction (1:1-4</a:t>
            </a:r>
            <a:r>
              <a:rPr lang="en-US" dirty="0"/>
              <a:t>)</a:t>
            </a:r>
          </a:p>
        </p:txBody>
      </p:sp>
      <p:sp>
        <p:nvSpPr>
          <p:cNvPr id="51" name="TextBox 50"/>
          <p:cNvSpPr txBox="1"/>
          <p:nvPr/>
        </p:nvSpPr>
        <p:spPr>
          <a:xfrm rot="300679">
            <a:off x="8573484" y="1825546"/>
            <a:ext cx="461665" cy="2121932"/>
          </a:xfrm>
          <a:prstGeom prst="rect">
            <a:avLst/>
          </a:prstGeom>
          <a:noFill/>
        </p:spPr>
        <p:txBody>
          <a:bodyPr vert="vert270" wrap="square" rtlCol="0">
            <a:spAutoFit/>
          </a:bodyPr>
          <a:lstStyle/>
          <a:p>
            <a:r>
              <a:rPr lang="en-US" b="1" dirty="0"/>
              <a:t>Conclusion (3:12-15)</a:t>
            </a:r>
          </a:p>
        </p:txBody>
      </p:sp>
      <p:sp>
        <p:nvSpPr>
          <p:cNvPr id="54" name="TextBox 53"/>
          <p:cNvSpPr txBox="1"/>
          <p:nvPr/>
        </p:nvSpPr>
        <p:spPr>
          <a:xfrm>
            <a:off x="1752600" y="2133600"/>
            <a:ext cx="2077286" cy="646331"/>
          </a:xfrm>
          <a:prstGeom prst="rect">
            <a:avLst/>
          </a:prstGeom>
          <a:noFill/>
        </p:spPr>
        <p:txBody>
          <a:bodyPr wrap="square" rtlCol="0">
            <a:spAutoFit/>
          </a:bodyPr>
          <a:lstStyle/>
          <a:p>
            <a:pPr>
              <a:buFont typeface="Arial" pitchFamily="34" charset="0"/>
              <a:buChar char="•"/>
            </a:pPr>
            <a:r>
              <a:rPr lang="en-US" dirty="0"/>
              <a:t>Elders</a:t>
            </a:r>
          </a:p>
          <a:p>
            <a:pPr>
              <a:buFont typeface="Arial" pitchFamily="34" charset="0"/>
              <a:buChar char="•"/>
            </a:pPr>
            <a:r>
              <a:rPr lang="en-US" dirty="0"/>
              <a:t>Rebellious People</a:t>
            </a:r>
          </a:p>
        </p:txBody>
      </p:sp>
      <p:sp>
        <p:nvSpPr>
          <p:cNvPr id="55" name="TextBox 54"/>
          <p:cNvSpPr txBox="1"/>
          <p:nvPr/>
        </p:nvSpPr>
        <p:spPr>
          <a:xfrm>
            <a:off x="3962400" y="2133600"/>
            <a:ext cx="2809357" cy="1200329"/>
          </a:xfrm>
          <a:prstGeom prst="rect">
            <a:avLst/>
          </a:prstGeom>
          <a:noFill/>
        </p:spPr>
        <p:txBody>
          <a:bodyPr wrap="square" rtlCol="0">
            <a:spAutoFit/>
          </a:bodyPr>
          <a:lstStyle/>
          <a:p>
            <a:pPr>
              <a:buFont typeface="Arial" pitchFamily="34" charset="0"/>
              <a:buChar char="•"/>
            </a:pPr>
            <a:r>
              <a:rPr lang="en-US" dirty="0"/>
              <a:t>Older men and women</a:t>
            </a:r>
          </a:p>
          <a:p>
            <a:pPr>
              <a:buFont typeface="Arial" pitchFamily="34" charset="0"/>
              <a:buChar char="•"/>
            </a:pPr>
            <a:r>
              <a:rPr lang="en-US" dirty="0"/>
              <a:t>Young women &amp; men</a:t>
            </a:r>
          </a:p>
          <a:p>
            <a:pPr>
              <a:buFont typeface="Arial" pitchFamily="34" charset="0"/>
              <a:buChar char="•"/>
            </a:pPr>
            <a:r>
              <a:rPr lang="en-US" dirty="0"/>
              <a:t>Leaders</a:t>
            </a:r>
          </a:p>
          <a:p>
            <a:pPr>
              <a:buFont typeface="Arial" pitchFamily="34" charset="0"/>
              <a:buChar char="•"/>
            </a:pPr>
            <a:r>
              <a:rPr lang="en-US" dirty="0"/>
              <a:t>Slaves &amp; Masters</a:t>
            </a:r>
          </a:p>
        </p:txBody>
      </p:sp>
      <p:sp>
        <p:nvSpPr>
          <p:cNvPr id="57" name="TextBox 56"/>
          <p:cNvSpPr txBox="1"/>
          <p:nvPr/>
        </p:nvSpPr>
        <p:spPr>
          <a:xfrm>
            <a:off x="6705600" y="2209800"/>
            <a:ext cx="1696747" cy="646331"/>
          </a:xfrm>
          <a:prstGeom prst="rect">
            <a:avLst/>
          </a:prstGeom>
          <a:noFill/>
        </p:spPr>
        <p:txBody>
          <a:bodyPr wrap="none" rtlCol="0">
            <a:spAutoFit/>
          </a:bodyPr>
          <a:lstStyle/>
          <a:p>
            <a:pPr>
              <a:buFont typeface="Arial" pitchFamily="34" charset="0"/>
              <a:buChar char="•"/>
            </a:pPr>
            <a:r>
              <a:rPr lang="en-US" dirty="0"/>
              <a:t>What to do</a:t>
            </a:r>
          </a:p>
          <a:p>
            <a:pPr>
              <a:buFont typeface="Arial" pitchFamily="34" charset="0"/>
              <a:buChar char="•"/>
            </a:pPr>
            <a:r>
              <a:rPr lang="en-US" dirty="0"/>
              <a:t>What not to do</a:t>
            </a:r>
          </a:p>
        </p:txBody>
      </p:sp>
      <p:sp>
        <p:nvSpPr>
          <p:cNvPr id="59" name="TextBox 58"/>
          <p:cNvSpPr txBox="1"/>
          <p:nvPr/>
        </p:nvSpPr>
        <p:spPr>
          <a:xfrm>
            <a:off x="152400" y="4267200"/>
            <a:ext cx="838178" cy="369332"/>
          </a:xfrm>
          <a:prstGeom prst="rect">
            <a:avLst/>
          </a:prstGeom>
          <a:noFill/>
        </p:spPr>
        <p:txBody>
          <a:bodyPr wrap="none" rtlCol="0">
            <a:spAutoFit/>
          </a:bodyPr>
          <a:lstStyle/>
          <a:p>
            <a:r>
              <a:rPr lang="en-US" b="1" dirty="0"/>
              <a:t>People</a:t>
            </a:r>
          </a:p>
        </p:txBody>
      </p:sp>
      <p:sp>
        <p:nvSpPr>
          <p:cNvPr id="60" name="TextBox 59"/>
          <p:cNvSpPr txBox="1"/>
          <p:nvPr/>
        </p:nvSpPr>
        <p:spPr>
          <a:xfrm>
            <a:off x="1219200" y="4267200"/>
            <a:ext cx="2615318" cy="369332"/>
          </a:xfrm>
          <a:prstGeom prst="rect">
            <a:avLst/>
          </a:prstGeom>
          <a:noFill/>
        </p:spPr>
        <p:txBody>
          <a:bodyPr wrap="square" rtlCol="0">
            <a:spAutoFit/>
          </a:bodyPr>
          <a:lstStyle/>
          <a:p>
            <a:r>
              <a:rPr lang="en-US" b="1" dirty="0"/>
              <a:t>Elders                 Enemies</a:t>
            </a:r>
          </a:p>
        </p:txBody>
      </p:sp>
      <p:sp>
        <p:nvSpPr>
          <p:cNvPr id="62" name="TextBox 61"/>
          <p:cNvSpPr txBox="1"/>
          <p:nvPr/>
        </p:nvSpPr>
        <p:spPr>
          <a:xfrm>
            <a:off x="4191000" y="4267200"/>
            <a:ext cx="1875269" cy="369332"/>
          </a:xfrm>
          <a:prstGeom prst="rect">
            <a:avLst/>
          </a:prstGeom>
          <a:noFill/>
        </p:spPr>
        <p:txBody>
          <a:bodyPr wrap="square" rtlCol="0">
            <a:spAutoFit/>
          </a:bodyPr>
          <a:lstStyle/>
          <a:p>
            <a:r>
              <a:rPr lang="en-US" b="1" dirty="0"/>
              <a:t>Specific Groups</a:t>
            </a:r>
          </a:p>
        </p:txBody>
      </p:sp>
      <p:sp>
        <p:nvSpPr>
          <p:cNvPr id="63" name="TextBox 62"/>
          <p:cNvSpPr txBox="1"/>
          <p:nvPr/>
        </p:nvSpPr>
        <p:spPr>
          <a:xfrm>
            <a:off x="6400800" y="4267200"/>
            <a:ext cx="2342769" cy="369332"/>
          </a:xfrm>
          <a:prstGeom prst="rect">
            <a:avLst/>
          </a:prstGeom>
          <a:noFill/>
        </p:spPr>
        <p:txBody>
          <a:bodyPr wrap="square" rtlCol="0">
            <a:spAutoFit/>
          </a:bodyPr>
          <a:lstStyle/>
          <a:p>
            <a:r>
              <a:rPr lang="en-US" b="1" dirty="0"/>
              <a:t>Christians in general</a:t>
            </a:r>
          </a:p>
        </p:txBody>
      </p:sp>
      <p:sp>
        <p:nvSpPr>
          <p:cNvPr id="64" name="TextBox 63"/>
          <p:cNvSpPr txBox="1"/>
          <p:nvPr/>
        </p:nvSpPr>
        <p:spPr>
          <a:xfrm>
            <a:off x="228600" y="4724400"/>
            <a:ext cx="819570" cy="369332"/>
          </a:xfrm>
          <a:prstGeom prst="rect">
            <a:avLst/>
          </a:prstGeom>
          <a:noFill/>
        </p:spPr>
        <p:txBody>
          <a:bodyPr wrap="square" rtlCol="0">
            <a:spAutoFit/>
          </a:bodyPr>
          <a:lstStyle/>
          <a:p>
            <a:r>
              <a:rPr lang="en-US" b="1" dirty="0"/>
              <a:t>Issue</a:t>
            </a:r>
          </a:p>
        </p:txBody>
      </p:sp>
      <p:sp>
        <p:nvSpPr>
          <p:cNvPr id="65" name="TextBox 64"/>
          <p:cNvSpPr txBox="1"/>
          <p:nvPr/>
        </p:nvSpPr>
        <p:spPr>
          <a:xfrm>
            <a:off x="1371600" y="4724400"/>
            <a:ext cx="2515046" cy="369332"/>
          </a:xfrm>
          <a:prstGeom prst="rect">
            <a:avLst/>
          </a:prstGeom>
          <a:noFill/>
        </p:spPr>
        <p:txBody>
          <a:bodyPr wrap="square" rtlCol="0">
            <a:spAutoFit/>
          </a:bodyPr>
          <a:lstStyle/>
          <a:p>
            <a:r>
              <a:rPr lang="en-US" b="1" dirty="0"/>
              <a:t>Elders Qualifications </a:t>
            </a:r>
          </a:p>
        </p:txBody>
      </p:sp>
      <p:sp>
        <p:nvSpPr>
          <p:cNvPr id="66" name="TextBox 65"/>
          <p:cNvSpPr txBox="1"/>
          <p:nvPr/>
        </p:nvSpPr>
        <p:spPr>
          <a:xfrm>
            <a:off x="4191000" y="4572000"/>
            <a:ext cx="3087974" cy="646331"/>
          </a:xfrm>
          <a:prstGeom prst="rect">
            <a:avLst/>
          </a:prstGeom>
          <a:noFill/>
        </p:spPr>
        <p:txBody>
          <a:bodyPr wrap="square" rtlCol="0">
            <a:spAutoFit/>
          </a:bodyPr>
          <a:lstStyle/>
          <a:p>
            <a:r>
              <a:rPr lang="en-US" b="1" dirty="0"/>
              <a:t>  Instruction for </a:t>
            </a:r>
          </a:p>
          <a:p>
            <a:r>
              <a:rPr lang="en-US" b="1" dirty="0"/>
              <a:t>particular people</a:t>
            </a:r>
          </a:p>
        </p:txBody>
      </p:sp>
      <p:sp>
        <p:nvSpPr>
          <p:cNvPr id="67" name="TextBox 66"/>
          <p:cNvSpPr txBox="1"/>
          <p:nvPr/>
        </p:nvSpPr>
        <p:spPr>
          <a:xfrm>
            <a:off x="6248400" y="4572000"/>
            <a:ext cx="2396219" cy="646331"/>
          </a:xfrm>
          <a:prstGeom prst="rect">
            <a:avLst/>
          </a:prstGeom>
          <a:noFill/>
        </p:spPr>
        <p:txBody>
          <a:bodyPr wrap="square" rtlCol="0">
            <a:spAutoFit/>
          </a:bodyPr>
          <a:lstStyle/>
          <a:p>
            <a:r>
              <a:rPr lang="en-US" b="1" dirty="0"/>
              <a:t>Attitude and conduct</a:t>
            </a:r>
          </a:p>
          <a:p>
            <a:r>
              <a:rPr lang="en-US" b="1" dirty="0"/>
              <a:t>toward good and bad</a:t>
            </a:r>
          </a:p>
        </p:txBody>
      </p:sp>
      <p:sp>
        <p:nvSpPr>
          <p:cNvPr id="68" name="TextBox 67"/>
          <p:cNvSpPr txBox="1"/>
          <p:nvPr/>
        </p:nvSpPr>
        <p:spPr>
          <a:xfrm>
            <a:off x="0" y="5257800"/>
            <a:ext cx="1237018" cy="369332"/>
          </a:xfrm>
          <a:prstGeom prst="rect">
            <a:avLst/>
          </a:prstGeom>
          <a:noFill/>
        </p:spPr>
        <p:txBody>
          <a:bodyPr wrap="square" rtlCol="0">
            <a:spAutoFit/>
          </a:bodyPr>
          <a:lstStyle/>
          <a:p>
            <a:r>
              <a:rPr lang="en-US" b="1" dirty="0"/>
              <a:t> A church</a:t>
            </a:r>
          </a:p>
        </p:txBody>
      </p:sp>
      <p:sp>
        <p:nvSpPr>
          <p:cNvPr id="69" name="TextBox 68"/>
          <p:cNvSpPr txBox="1"/>
          <p:nvPr/>
        </p:nvSpPr>
        <p:spPr>
          <a:xfrm>
            <a:off x="1048170" y="5200472"/>
            <a:ext cx="2457030" cy="369332"/>
          </a:xfrm>
          <a:prstGeom prst="rect">
            <a:avLst/>
          </a:prstGeom>
          <a:noFill/>
        </p:spPr>
        <p:txBody>
          <a:bodyPr wrap="square" rtlCol="0">
            <a:spAutoFit/>
          </a:bodyPr>
          <a:lstStyle/>
          <a:p>
            <a:r>
              <a:rPr lang="en-US" b="1" dirty="0"/>
              <a:t>    …in good order (1:5)</a:t>
            </a:r>
          </a:p>
        </p:txBody>
      </p:sp>
      <p:sp>
        <p:nvSpPr>
          <p:cNvPr id="70" name="TextBox 69"/>
          <p:cNvSpPr txBox="1"/>
          <p:nvPr/>
        </p:nvSpPr>
        <p:spPr>
          <a:xfrm>
            <a:off x="3733800" y="5181600"/>
            <a:ext cx="2895600" cy="369332"/>
          </a:xfrm>
          <a:prstGeom prst="rect">
            <a:avLst/>
          </a:prstGeom>
          <a:noFill/>
        </p:spPr>
        <p:txBody>
          <a:bodyPr wrap="square" rtlCol="0">
            <a:spAutoFit/>
          </a:bodyPr>
          <a:lstStyle/>
          <a:p>
            <a:r>
              <a:rPr lang="en-US" b="1" dirty="0"/>
              <a:t> …w/good doctrine (2:1)</a:t>
            </a:r>
          </a:p>
        </p:txBody>
      </p:sp>
      <p:sp>
        <p:nvSpPr>
          <p:cNvPr id="72" name="TextBox 71"/>
          <p:cNvSpPr txBox="1"/>
          <p:nvPr/>
        </p:nvSpPr>
        <p:spPr>
          <a:xfrm>
            <a:off x="6324600" y="5181600"/>
            <a:ext cx="2421188" cy="369332"/>
          </a:xfrm>
          <a:prstGeom prst="rect">
            <a:avLst/>
          </a:prstGeom>
          <a:noFill/>
        </p:spPr>
        <p:txBody>
          <a:bodyPr wrap="square" rtlCol="0">
            <a:spAutoFit/>
          </a:bodyPr>
          <a:lstStyle/>
          <a:p>
            <a:r>
              <a:rPr lang="en-US" b="1" dirty="0"/>
              <a:t>…of good deeds (3:1)</a:t>
            </a:r>
          </a:p>
        </p:txBody>
      </p:sp>
      <p:sp>
        <p:nvSpPr>
          <p:cNvPr id="74" name="TextBox 73"/>
          <p:cNvSpPr txBox="1"/>
          <p:nvPr/>
        </p:nvSpPr>
        <p:spPr>
          <a:xfrm>
            <a:off x="0" y="5715000"/>
            <a:ext cx="1484072" cy="369332"/>
          </a:xfrm>
          <a:prstGeom prst="rect">
            <a:avLst/>
          </a:prstGeom>
          <a:noFill/>
        </p:spPr>
        <p:txBody>
          <a:bodyPr wrap="square" rtlCol="0">
            <a:spAutoFit/>
          </a:bodyPr>
          <a:lstStyle/>
          <a:p>
            <a:r>
              <a:rPr lang="en-US" sz="1600" b="1" dirty="0"/>
              <a:t>    </a:t>
            </a:r>
            <a:r>
              <a:rPr lang="en-US" b="1" dirty="0"/>
              <a:t>Theme</a:t>
            </a:r>
          </a:p>
        </p:txBody>
      </p:sp>
      <p:sp>
        <p:nvSpPr>
          <p:cNvPr id="76" name="TextBox 75"/>
          <p:cNvSpPr txBox="1"/>
          <p:nvPr/>
        </p:nvSpPr>
        <p:spPr>
          <a:xfrm>
            <a:off x="1981200" y="5715000"/>
            <a:ext cx="4495800" cy="369332"/>
          </a:xfrm>
          <a:prstGeom prst="rect">
            <a:avLst/>
          </a:prstGeom>
          <a:noFill/>
        </p:spPr>
        <p:txBody>
          <a:bodyPr wrap="square" rtlCol="0">
            <a:spAutoFit/>
          </a:bodyPr>
          <a:lstStyle/>
          <a:p>
            <a:r>
              <a:rPr lang="en-US" dirty="0"/>
              <a:t>               </a:t>
            </a:r>
            <a:r>
              <a:rPr lang="en-US" b="1" dirty="0"/>
              <a:t>Right living through sound doctrine</a:t>
            </a:r>
          </a:p>
        </p:txBody>
      </p:sp>
      <p:sp>
        <p:nvSpPr>
          <p:cNvPr id="78" name="TextBox 77"/>
          <p:cNvSpPr txBox="1"/>
          <p:nvPr/>
        </p:nvSpPr>
        <p:spPr>
          <a:xfrm>
            <a:off x="-152400" y="6172200"/>
            <a:ext cx="1559271" cy="369332"/>
          </a:xfrm>
          <a:prstGeom prst="rect">
            <a:avLst/>
          </a:prstGeom>
          <a:noFill/>
        </p:spPr>
        <p:txBody>
          <a:bodyPr wrap="square" rtlCol="0">
            <a:spAutoFit/>
          </a:bodyPr>
          <a:lstStyle/>
          <a:p>
            <a:r>
              <a:rPr lang="en-US" dirty="0"/>
              <a:t>  </a:t>
            </a:r>
            <a:r>
              <a:rPr lang="en-US" b="1" dirty="0"/>
              <a:t>Key Verses</a:t>
            </a:r>
          </a:p>
        </p:txBody>
      </p:sp>
      <p:sp>
        <p:nvSpPr>
          <p:cNvPr id="79" name="TextBox 78"/>
          <p:cNvSpPr txBox="1"/>
          <p:nvPr/>
        </p:nvSpPr>
        <p:spPr>
          <a:xfrm>
            <a:off x="3581400" y="6172200"/>
            <a:ext cx="1828800" cy="369332"/>
          </a:xfrm>
          <a:prstGeom prst="rect">
            <a:avLst/>
          </a:prstGeom>
          <a:noFill/>
        </p:spPr>
        <p:txBody>
          <a:bodyPr wrap="square" rtlCol="0">
            <a:spAutoFit/>
          </a:bodyPr>
          <a:lstStyle/>
          <a:p>
            <a:r>
              <a:rPr lang="en-US" dirty="0"/>
              <a:t>     </a:t>
            </a:r>
            <a:r>
              <a:rPr lang="en-US" b="1" dirty="0"/>
              <a:t>1:5; 2:10; 3:8</a:t>
            </a:r>
          </a:p>
        </p:txBody>
      </p:sp>
      <p:sp>
        <p:nvSpPr>
          <p:cNvPr id="80" name="TextBox 79"/>
          <p:cNvSpPr txBox="1"/>
          <p:nvPr/>
        </p:nvSpPr>
        <p:spPr>
          <a:xfrm>
            <a:off x="2133600" y="417732"/>
            <a:ext cx="990600" cy="707886"/>
          </a:xfrm>
          <a:prstGeom prst="rect">
            <a:avLst/>
          </a:prstGeom>
          <a:solidFill>
            <a:srgbClr val="FFC000"/>
          </a:solidFill>
        </p:spPr>
        <p:txBody>
          <a:bodyPr wrap="square" rtlCol="0">
            <a:spAutoFit/>
          </a:bodyPr>
          <a:lstStyle/>
          <a:p>
            <a:pPr algn="ctr"/>
            <a:r>
              <a:rPr lang="en-US" sz="2000" b="1" dirty="0"/>
              <a:t> 64-67</a:t>
            </a:r>
          </a:p>
          <a:p>
            <a:pPr algn="ctr"/>
            <a:r>
              <a:rPr lang="en-US" sz="2000" b="1" dirty="0"/>
              <a:t>A.D.</a:t>
            </a:r>
          </a:p>
        </p:txBody>
      </p:sp>
      <p:sp>
        <p:nvSpPr>
          <p:cNvPr id="4" name="TextBox 3">
            <a:extLst>
              <a:ext uri="{FF2B5EF4-FFF2-40B4-BE49-F238E27FC236}">
                <a16:creationId xmlns:a16="http://schemas.microsoft.com/office/drawing/2014/main" id="{10C5B8B3-236C-F144-B08C-70749C3716C4}"/>
              </a:ext>
            </a:extLst>
          </p:cNvPr>
          <p:cNvSpPr txBox="1"/>
          <p:nvPr/>
        </p:nvSpPr>
        <p:spPr>
          <a:xfrm>
            <a:off x="-106590" y="1536469"/>
            <a:ext cx="1173390" cy="2308324"/>
          </a:xfrm>
          <a:prstGeom prst="rect">
            <a:avLst/>
          </a:prstGeom>
          <a:noFill/>
        </p:spPr>
        <p:txBody>
          <a:bodyPr wrap="square" rtlCol="0">
            <a:spAutoFit/>
          </a:bodyPr>
          <a:lstStyle/>
          <a:p>
            <a:pPr algn="ctr"/>
            <a:r>
              <a:rPr lang="en-US" sz="1600" dirty="0"/>
              <a:t>“But as for you, proclaim the things which are fitting for sound doctrine.”</a:t>
            </a:r>
          </a:p>
          <a:p>
            <a:pPr algn="ctr"/>
            <a:r>
              <a:rPr lang="en-US" sz="1600" dirty="0"/>
              <a:t>(Tit. 2:1)</a:t>
            </a:r>
          </a:p>
        </p:txBody>
      </p:sp>
    </p:spTree>
    <p:extLst>
      <p:ext uri="{BB962C8B-B14F-4D97-AF65-F5344CB8AC3E}">
        <p14:creationId xmlns:p14="http://schemas.microsoft.com/office/powerpoint/2010/main" val="2540045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4294967295"/>
            <p:extLst>
              <p:ext uri="{D42A27DB-BD31-4B8C-83A1-F6EECF244321}">
                <p14:modId xmlns:p14="http://schemas.microsoft.com/office/powerpoint/2010/main" val="3612307250"/>
              </p:ext>
            </p:extLst>
          </p:nvPr>
        </p:nvGraphicFramePr>
        <p:xfrm>
          <a:off x="0" y="0"/>
          <a:ext cx="9212267" cy="6950415"/>
        </p:xfrm>
        <a:graphic>
          <a:graphicData uri="http://schemas.openxmlformats.org/drawingml/2006/table">
            <a:tbl>
              <a:tblPr firstRow="1" bandRow="1">
                <a:tableStyleId>{073A0DAA-6AF3-43AB-8588-CEC1D06C72B9}</a:tableStyleId>
              </a:tblPr>
              <a:tblGrid>
                <a:gridCol w="2057400">
                  <a:extLst>
                    <a:ext uri="{9D8B030D-6E8A-4147-A177-3AD203B41FA5}">
                      <a16:colId xmlns:a16="http://schemas.microsoft.com/office/drawing/2014/main" val="20000"/>
                    </a:ext>
                  </a:extLst>
                </a:gridCol>
                <a:gridCol w="3106569">
                  <a:extLst>
                    <a:ext uri="{9D8B030D-6E8A-4147-A177-3AD203B41FA5}">
                      <a16:colId xmlns:a16="http://schemas.microsoft.com/office/drawing/2014/main" val="20001"/>
                    </a:ext>
                  </a:extLst>
                </a:gridCol>
                <a:gridCol w="2343923">
                  <a:extLst>
                    <a:ext uri="{9D8B030D-6E8A-4147-A177-3AD203B41FA5}">
                      <a16:colId xmlns:a16="http://schemas.microsoft.com/office/drawing/2014/main" val="20002"/>
                    </a:ext>
                  </a:extLst>
                </a:gridCol>
                <a:gridCol w="637574">
                  <a:extLst>
                    <a:ext uri="{9D8B030D-6E8A-4147-A177-3AD203B41FA5}">
                      <a16:colId xmlns:a16="http://schemas.microsoft.com/office/drawing/2014/main" val="20003"/>
                    </a:ext>
                  </a:extLst>
                </a:gridCol>
                <a:gridCol w="1066801">
                  <a:extLst>
                    <a:ext uri="{9D8B030D-6E8A-4147-A177-3AD203B41FA5}">
                      <a16:colId xmlns:a16="http://schemas.microsoft.com/office/drawing/2014/main" val="20004"/>
                    </a:ext>
                  </a:extLst>
                </a:gridCol>
              </a:tblGrid>
              <a:tr h="304800">
                <a:tc>
                  <a:txBody>
                    <a:bodyPr/>
                    <a:lstStyle/>
                    <a:p>
                      <a:pPr algn="ctr"/>
                      <a:r>
                        <a:rPr lang="en-US" sz="1400" dirty="0"/>
                        <a:t>Period</a:t>
                      </a:r>
                      <a:endParaRPr lang="en-US" sz="1400" dirty="0">
                        <a:latin typeface="Abadi MT Condensed Extra Bold" charset="0"/>
                        <a:ea typeface="Abadi MT Condensed Extra Bold" charset="0"/>
                        <a:cs typeface="Abadi MT Condensed Extra Bold" charset="0"/>
                      </a:endParaRPr>
                    </a:p>
                  </a:txBody>
                  <a:tcPr marL="68580" marR="68580" marT="34290" marB="34290"/>
                </a:tc>
                <a:tc>
                  <a:txBody>
                    <a:bodyPr/>
                    <a:lstStyle/>
                    <a:p>
                      <a:pPr algn="ctr"/>
                      <a:r>
                        <a:rPr lang="en-US" sz="1400" dirty="0"/>
                        <a:t>History Covered</a:t>
                      </a:r>
                    </a:p>
                  </a:txBody>
                  <a:tcPr marL="68580" marR="68580" marT="34290" marB="34290"/>
                </a:tc>
                <a:tc>
                  <a:txBody>
                    <a:bodyPr/>
                    <a:lstStyle/>
                    <a:p>
                      <a:pPr algn="ctr"/>
                      <a:r>
                        <a:rPr lang="en-US" sz="1400" dirty="0"/>
                        <a:t>Scriptures</a:t>
                      </a:r>
                    </a:p>
                  </a:txBody>
                  <a:tcPr marL="68580" marR="68580" marT="34290" marB="34290"/>
                </a:tc>
                <a:tc>
                  <a:txBody>
                    <a:bodyPr/>
                    <a:lstStyle/>
                    <a:p>
                      <a:pPr algn="ctr"/>
                      <a:r>
                        <a:rPr lang="en-US" sz="1400" dirty="0"/>
                        <a:t>Years</a:t>
                      </a:r>
                    </a:p>
                  </a:txBody>
                  <a:tcPr marL="68580" marR="68580" marT="34290" marB="34290"/>
                </a:tc>
                <a:tc>
                  <a:txBody>
                    <a:bodyPr/>
                    <a:lstStyle/>
                    <a:p>
                      <a:pPr algn="ctr"/>
                      <a:r>
                        <a:rPr lang="en-US" sz="1400" dirty="0"/>
                        <a:t>Principal </a:t>
                      </a:r>
                    </a:p>
                  </a:txBody>
                  <a:tcPr marL="68580" marR="68580" marT="34290" marB="34290"/>
                </a:tc>
                <a:extLst>
                  <a:ext uri="{0D108BD9-81ED-4DB2-BD59-A6C34878D82A}">
                    <a16:rowId xmlns:a16="http://schemas.microsoft.com/office/drawing/2014/main" val="10000"/>
                  </a:ext>
                </a:extLst>
              </a:tr>
              <a:tr h="363673">
                <a:tc>
                  <a:txBody>
                    <a:bodyPr/>
                    <a:lstStyle/>
                    <a:p>
                      <a:r>
                        <a:rPr lang="en-US" sz="1300" b="1" dirty="0"/>
                        <a:t>Antediluvian</a:t>
                      </a:r>
                      <a:endParaRPr lang="en-US" sz="1300" b="1" dirty="0">
                        <a:latin typeface="Abadi MT Condensed Extra Bold" charset="0"/>
                        <a:ea typeface="Abadi MT Condensed Extra Bold" charset="0"/>
                        <a:cs typeface="Abadi MT Condensed Extra Bold" charset="0"/>
                      </a:endParaRPr>
                    </a:p>
                  </a:txBody>
                  <a:tcPr marL="68580" marR="68580" marT="34290" marB="34290">
                    <a:solidFill>
                      <a:schemeClr val="bg2"/>
                    </a:solidFill>
                  </a:tcPr>
                </a:tc>
                <a:tc>
                  <a:txBody>
                    <a:bodyPr/>
                    <a:lstStyle/>
                    <a:p>
                      <a:r>
                        <a:rPr lang="en-US" sz="1300" b="1" dirty="0"/>
                        <a:t>Creation to</a:t>
                      </a:r>
                      <a:r>
                        <a:rPr lang="en-US" sz="1300" b="1" baseline="0" dirty="0"/>
                        <a:t> the Flood</a:t>
                      </a:r>
                      <a:endParaRPr lang="en-US" sz="1300" b="1" dirty="0"/>
                    </a:p>
                  </a:txBody>
                  <a:tcPr marL="68580" marR="68580" marT="34290" marB="34290">
                    <a:solidFill>
                      <a:schemeClr val="bg2"/>
                    </a:solidFill>
                  </a:tcPr>
                </a:tc>
                <a:tc>
                  <a:txBody>
                    <a:bodyPr/>
                    <a:lstStyle/>
                    <a:p>
                      <a:r>
                        <a:rPr lang="en-US" sz="1300" b="1" dirty="0"/>
                        <a:t>Gen. 1-7</a:t>
                      </a:r>
                    </a:p>
                  </a:txBody>
                  <a:tcPr marL="68580" marR="68580" marT="34290" marB="34290">
                    <a:solidFill>
                      <a:schemeClr val="bg2"/>
                    </a:solidFill>
                  </a:tcPr>
                </a:tc>
                <a:tc>
                  <a:txBody>
                    <a:bodyPr/>
                    <a:lstStyle/>
                    <a:p>
                      <a:pPr algn="ctr"/>
                      <a:r>
                        <a:rPr lang="en-US" sz="1300" b="1" dirty="0"/>
                        <a:t>1656</a:t>
                      </a:r>
                    </a:p>
                  </a:txBody>
                  <a:tcPr marL="68580" marR="68580" marT="34290" marB="34290">
                    <a:solidFill>
                      <a:schemeClr val="bg2"/>
                    </a:solidFill>
                  </a:tcPr>
                </a:tc>
                <a:tc>
                  <a:txBody>
                    <a:bodyPr/>
                    <a:lstStyle/>
                    <a:p>
                      <a:r>
                        <a:rPr lang="en-US" sz="1300" b="1" dirty="0"/>
                        <a:t>Adam</a:t>
                      </a:r>
                    </a:p>
                  </a:txBody>
                  <a:tcPr marL="68580" marR="68580" marT="34290" marB="34290">
                    <a:solidFill>
                      <a:schemeClr val="bg2"/>
                    </a:solidFill>
                  </a:tcPr>
                </a:tc>
                <a:extLst>
                  <a:ext uri="{0D108BD9-81ED-4DB2-BD59-A6C34878D82A}">
                    <a16:rowId xmlns:a16="http://schemas.microsoft.com/office/drawing/2014/main" val="10001"/>
                  </a:ext>
                </a:extLst>
              </a:tr>
              <a:tr h="363673">
                <a:tc>
                  <a:txBody>
                    <a:bodyPr/>
                    <a:lstStyle/>
                    <a:p>
                      <a:r>
                        <a:rPr lang="en-US" sz="1300" b="1" dirty="0"/>
                        <a:t>Postdiluvian</a:t>
                      </a:r>
                      <a:endParaRPr lang="en-US" sz="1300" b="1" dirty="0">
                        <a:latin typeface="Abadi MT Condensed Extra Bold" charset="0"/>
                        <a:ea typeface="Abadi MT Condensed Extra Bold" charset="0"/>
                        <a:cs typeface="Abadi MT Condensed Extra Bold" charset="0"/>
                      </a:endParaRPr>
                    </a:p>
                  </a:txBody>
                  <a:tcPr marL="68580" marR="68580" marT="34290" marB="34290">
                    <a:solidFill>
                      <a:schemeClr val="bg2"/>
                    </a:solidFill>
                  </a:tcPr>
                </a:tc>
                <a:tc>
                  <a:txBody>
                    <a:bodyPr/>
                    <a:lstStyle/>
                    <a:p>
                      <a:r>
                        <a:rPr lang="en-US" sz="1300" b="1" dirty="0"/>
                        <a:t>From the flood</a:t>
                      </a:r>
                      <a:r>
                        <a:rPr lang="en-US" sz="1300" b="1" baseline="0" dirty="0"/>
                        <a:t> to call of Abraham</a:t>
                      </a:r>
                      <a:endParaRPr lang="en-US" sz="1300" b="1" dirty="0"/>
                    </a:p>
                  </a:txBody>
                  <a:tcPr marL="68580" marR="68580" marT="34290" marB="34290">
                    <a:solidFill>
                      <a:schemeClr val="bg2"/>
                    </a:solidFill>
                  </a:tcPr>
                </a:tc>
                <a:tc>
                  <a:txBody>
                    <a:bodyPr/>
                    <a:lstStyle/>
                    <a:p>
                      <a:r>
                        <a:rPr lang="en-US" sz="1300" b="1" dirty="0"/>
                        <a:t>Gen. 8-!1</a:t>
                      </a:r>
                    </a:p>
                  </a:txBody>
                  <a:tcPr marL="68580" marR="68580" marT="34290" marB="34290">
                    <a:solidFill>
                      <a:schemeClr val="bg2"/>
                    </a:solidFill>
                  </a:tcPr>
                </a:tc>
                <a:tc>
                  <a:txBody>
                    <a:bodyPr/>
                    <a:lstStyle/>
                    <a:p>
                      <a:pPr algn="ctr"/>
                      <a:r>
                        <a:rPr lang="en-US" sz="1300" b="1" dirty="0"/>
                        <a:t>427</a:t>
                      </a:r>
                    </a:p>
                  </a:txBody>
                  <a:tcPr marL="68580" marR="68580" marT="34290" marB="34290">
                    <a:solidFill>
                      <a:schemeClr val="bg2"/>
                    </a:solidFill>
                  </a:tcPr>
                </a:tc>
                <a:tc>
                  <a:txBody>
                    <a:bodyPr/>
                    <a:lstStyle/>
                    <a:p>
                      <a:r>
                        <a:rPr lang="en-US" sz="1300" b="1" dirty="0"/>
                        <a:t>Noah</a:t>
                      </a:r>
                    </a:p>
                  </a:txBody>
                  <a:tcPr marL="68580" marR="68580" marT="34290" marB="34290">
                    <a:solidFill>
                      <a:schemeClr val="bg2"/>
                    </a:solidFill>
                  </a:tcPr>
                </a:tc>
                <a:extLst>
                  <a:ext uri="{0D108BD9-81ED-4DB2-BD59-A6C34878D82A}">
                    <a16:rowId xmlns:a16="http://schemas.microsoft.com/office/drawing/2014/main" val="10002"/>
                  </a:ext>
                </a:extLst>
              </a:tr>
              <a:tr h="498817">
                <a:tc>
                  <a:txBody>
                    <a:bodyPr/>
                    <a:lstStyle/>
                    <a:p>
                      <a:r>
                        <a:rPr lang="en-US" sz="1300" b="1" dirty="0"/>
                        <a:t>Patriarchal</a:t>
                      </a:r>
                      <a:r>
                        <a:rPr lang="en-US" sz="1300" b="1" baseline="0" dirty="0"/>
                        <a:t> </a:t>
                      </a:r>
                      <a:endParaRPr lang="en-US" sz="1300" b="1" dirty="0">
                        <a:latin typeface="Abadi MT Condensed Extra Bold" charset="0"/>
                        <a:ea typeface="Abadi MT Condensed Extra Bold" charset="0"/>
                        <a:cs typeface="Abadi MT Condensed Extra Bold" charset="0"/>
                      </a:endParaRPr>
                    </a:p>
                  </a:txBody>
                  <a:tcPr marL="68580" marR="68580" marT="34290" marB="34290">
                    <a:solidFill>
                      <a:schemeClr val="bg2"/>
                    </a:solidFill>
                  </a:tcPr>
                </a:tc>
                <a:tc>
                  <a:txBody>
                    <a:bodyPr/>
                    <a:lstStyle/>
                    <a:p>
                      <a:r>
                        <a:rPr lang="en-US" sz="1300" b="1" dirty="0"/>
                        <a:t>From the call of</a:t>
                      </a:r>
                      <a:r>
                        <a:rPr lang="en-US" sz="1300" b="1" baseline="0" dirty="0"/>
                        <a:t> Abraham to Egyptian Bondage </a:t>
                      </a:r>
                      <a:endParaRPr lang="en-US" sz="1300" b="1" dirty="0"/>
                    </a:p>
                  </a:txBody>
                  <a:tcPr marL="68580" marR="68580" marT="34290" marB="34290">
                    <a:solidFill>
                      <a:schemeClr val="bg2"/>
                    </a:solidFill>
                  </a:tcPr>
                </a:tc>
                <a:tc>
                  <a:txBody>
                    <a:bodyPr/>
                    <a:lstStyle/>
                    <a:p>
                      <a:r>
                        <a:rPr lang="en-US" sz="1300" b="1" dirty="0"/>
                        <a:t>Gen. 12-45</a:t>
                      </a:r>
                    </a:p>
                  </a:txBody>
                  <a:tcPr marL="68580" marR="68580" marT="34290" marB="34290">
                    <a:solidFill>
                      <a:schemeClr val="bg2"/>
                    </a:solidFill>
                  </a:tcPr>
                </a:tc>
                <a:tc>
                  <a:txBody>
                    <a:bodyPr/>
                    <a:lstStyle/>
                    <a:p>
                      <a:pPr algn="ctr"/>
                      <a:r>
                        <a:rPr lang="en-US" sz="1300" b="1" dirty="0"/>
                        <a:t>215</a:t>
                      </a:r>
                    </a:p>
                  </a:txBody>
                  <a:tcPr marL="68580" marR="68580" marT="34290" marB="34290">
                    <a:solidFill>
                      <a:schemeClr val="bg2"/>
                    </a:solidFill>
                  </a:tcPr>
                </a:tc>
                <a:tc>
                  <a:txBody>
                    <a:bodyPr/>
                    <a:lstStyle/>
                    <a:p>
                      <a:r>
                        <a:rPr lang="en-US" sz="1300" b="1" dirty="0"/>
                        <a:t>Abraham</a:t>
                      </a:r>
                    </a:p>
                  </a:txBody>
                  <a:tcPr marL="68580" marR="68580" marT="34290" marB="34290">
                    <a:solidFill>
                      <a:schemeClr val="bg2"/>
                    </a:solidFill>
                  </a:tcPr>
                </a:tc>
                <a:extLst>
                  <a:ext uri="{0D108BD9-81ED-4DB2-BD59-A6C34878D82A}">
                    <a16:rowId xmlns:a16="http://schemas.microsoft.com/office/drawing/2014/main" val="10003"/>
                  </a:ext>
                </a:extLst>
              </a:tr>
              <a:tr h="363673">
                <a:tc>
                  <a:txBody>
                    <a:bodyPr/>
                    <a:lstStyle/>
                    <a:p>
                      <a:r>
                        <a:rPr lang="en-US" sz="1300" b="1" dirty="0"/>
                        <a:t>Egyptian Bondage</a:t>
                      </a:r>
                      <a:endParaRPr lang="en-US" sz="1300" b="1" dirty="0">
                        <a:latin typeface="Abadi MT Condensed Extra Bold" charset="0"/>
                        <a:ea typeface="Abadi MT Condensed Extra Bold" charset="0"/>
                        <a:cs typeface="Abadi MT Condensed Extra Bold" charset="0"/>
                      </a:endParaRPr>
                    </a:p>
                  </a:txBody>
                  <a:tcPr marL="68580" marR="68580" marT="34290" marB="34290">
                    <a:solidFill>
                      <a:schemeClr val="bg2"/>
                    </a:solidFill>
                  </a:tcPr>
                </a:tc>
                <a:tc>
                  <a:txBody>
                    <a:bodyPr/>
                    <a:lstStyle/>
                    <a:p>
                      <a:r>
                        <a:rPr lang="en-US" sz="1300" b="1" dirty="0"/>
                        <a:t>From</a:t>
                      </a:r>
                      <a:r>
                        <a:rPr lang="en-US" sz="1300" b="1" baseline="0" dirty="0"/>
                        <a:t> Egyptian Bondage to the Exodus</a:t>
                      </a:r>
                      <a:endParaRPr lang="en-US" sz="1300" b="1" dirty="0"/>
                    </a:p>
                  </a:txBody>
                  <a:tcPr marL="68580" marR="68580" marT="34290" marB="34290">
                    <a:solidFill>
                      <a:schemeClr val="bg2"/>
                    </a:solidFill>
                  </a:tcPr>
                </a:tc>
                <a:tc>
                  <a:txBody>
                    <a:bodyPr/>
                    <a:lstStyle/>
                    <a:p>
                      <a:r>
                        <a:rPr lang="en-US" sz="1300" b="1" dirty="0"/>
                        <a:t>Gen.</a:t>
                      </a:r>
                      <a:r>
                        <a:rPr lang="en-US" sz="1300" b="1" baseline="0" dirty="0"/>
                        <a:t> 46-Ex. 11</a:t>
                      </a:r>
                      <a:endParaRPr lang="en-US" sz="1300" b="1" dirty="0"/>
                    </a:p>
                  </a:txBody>
                  <a:tcPr marL="68580" marR="68580" marT="34290" marB="34290">
                    <a:solidFill>
                      <a:schemeClr val="bg2"/>
                    </a:solidFill>
                  </a:tcPr>
                </a:tc>
                <a:tc>
                  <a:txBody>
                    <a:bodyPr/>
                    <a:lstStyle/>
                    <a:p>
                      <a:pPr algn="ctr"/>
                      <a:r>
                        <a:rPr lang="en-US" sz="1300" b="1" dirty="0"/>
                        <a:t>215</a:t>
                      </a:r>
                    </a:p>
                  </a:txBody>
                  <a:tcPr marL="68580" marR="68580" marT="34290" marB="34290">
                    <a:solidFill>
                      <a:schemeClr val="bg2"/>
                    </a:solidFill>
                  </a:tcPr>
                </a:tc>
                <a:tc>
                  <a:txBody>
                    <a:bodyPr/>
                    <a:lstStyle/>
                    <a:p>
                      <a:r>
                        <a:rPr lang="en-US" sz="1300" b="1" dirty="0"/>
                        <a:t>Joseph</a:t>
                      </a:r>
                    </a:p>
                  </a:txBody>
                  <a:tcPr marL="68580" marR="68580" marT="34290" marB="34290">
                    <a:solidFill>
                      <a:schemeClr val="bg2"/>
                    </a:solidFill>
                  </a:tcPr>
                </a:tc>
                <a:extLst>
                  <a:ext uri="{0D108BD9-81ED-4DB2-BD59-A6C34878D82A}">
                    <a16:rowId xmlns:a16="http://schemas.microsoft.com/office/drawing/2014/main" val="10004"/>
                  </a:ext>
                </a:extLst>
              </a:tr>
              <a:tr h="531526">
                <a:tc>
                  <a:txBody>
                    <a:bodyPr/>
                    <a:lstStyle/>
                    <a:p>
                      <a:r>
                        <a:rPr lang="en-US" sz="1400" b="1" dirty="0"/>
                        <a:t>Wilderness Wanderings</a:t>
                      </a:r>
                      <a:endParaRPr lang="en-US" sz="1400" b="1" dirty="0">
                        <a:latin typeface="Abadi MT Condensed Extra Bold" charset="0"/>
                        <a:ea typeface="Abadi MT Condensed Extra Bold" charset="0"/>
                        <a:cs typeface="Abadi MT Condensed Extra Bold" charset="0"/>
                      </a:endParaRPr>
                    </a:p>
                  </a:txBody>
                  <a:tcPr marL="68580" marR="68580" marT="34290" marB="34290">
                    <a:solidFill>
                      <a:schemeClr val="bg2"/>
                    </a:solidFill>
                  </a:tcPr>
                </a:tc>
                <a:tc>
                  <a:txBody>
                    <a:bodyPr/>
                    <a:lstStyle/>
                    <a:p>
                      <a:r>
                        <a:rPr lang="en-US" sz="1400" b="1" dirty="0"/>
                        <a:t>From Exodus to crossing of the Jordan</a:t>
                      </a:r>
                    </a:p>
                  </a:txBody>
                  <a:tcPr marL="68580" marR="68580" marT="34290" marB="34290">
                    <a:solidFill>
                      <a:schemeClr val="bg2"/>
                    </a:solidFill>
                  </a:tcPr>
                </a:tc>
                <a:tc>
                  <a:txBody>
                    <a:bodyPr/>
                    <a:lstStyle/>
                    <a:p>
                      <a:r>
                        <a:rPr lang="en-US" sz="1400" b="1" dirty="0"/>
                        <a:t>Ex.</a:t>
                      </a:r>
                      <a:r>
                        <a:rPr lang="en-US" sz="1400" b="1" baseline="0" dirty="0"/>
                        <a:t> 12-Deut. 34</a:t>
                      </a:r>
                      <a:endParaRPr lang="en-US" sz="1400" b="1" dirty="0"/>
                    </a:p>
                  </a:txBody>
                  <a:tcPr marL="68580" marR="68580" marT="34290" marB="34290">
                    <a:solidFill>
                      <a:schemeClr val="bg2"/>
                    </a:solidFill>
                  </a:tcPr>
                </a:tc>
                <a:tc>
                  <a:txBody>
                    <a:bodyPr/>
                    <a:lstStyle/>
                    <a:p>
                      <a:pPr algn="ctr"/>
                      <a:r>
                        <a:rPr lang="en-US" sz="1400" b="1" dirty="0"/>
                        <a:t>40</a:t>
                      </a:r>
                    </a:p>
                  </a:txBody>
                  <a:tcPr marL="68580" marR="68580" marT="34290" marB="34290">
                    <a:solidFill>
                      <a:schemeClr val="bg2"/>
                    </a:solidFill>
                  </a:tcPr>
                </a:tc>
                <a:tc>
                  <a:txBody>
                    <a:bodyPr/>
                    <a:lstStyle/>
                    <a:p>
                      <a:r>
                        <a:rPr lang="en-US" sz="1400" b="1" dirty="0"/>
                        <a:t>Moses</a:t>
                      </a:r>
                    </a:p>
                  </a:txBody>
                  <a:tcPr marL="68580" marR="68580" marT="34290" marB="34290">
                    <a:solidFill>
                      <a:schemeClr val="bg2"/>
                    </a:solidFill>
                  </a:tcPr>
                </a:tc>
                <a:extLst>
                  <a:ext uri="{0D108BD9-81ED-4DB2-BD59-A6C34878D82A}">
                    <a16:rowId xmlns:a16="http://schemas.microsoft.com/office/drawing/2014/main" val="10005"/>
                  </a:ext>
                </a:extLst>
              </a:tr>
              <a:tr h="363673">
                <a:tc>
                  <a:txBody>
                    <a:bodyPr/>
                    <a:lstStyle/>
                    <a:p>
                      <a:r>
                        <a:rPr lang="en-US" sz="1300" b="1" dirty="0"/>
                        <a:t>Conquest of Canaan</a:t>
                      </a:r>
                      <a:endParaRPr lang="en-US" sz="1300" b="1" dirty="0">
                        <a:latin typeface="Abadi MT Condensed Extra Bold" charset="0"/>
                        <a:ea typeface="Abadi MT Condensed Extra Bold" charset="0"/>
                        <a:cs typeface="Abadi MT Condensed Extra Bold" charset="0"/>
                      </a:endParaRPr>
                    </a:p>
                  </a:txBody>
                  <a:tcPr marL="68580" marR="68580" marT="34290" marB="34290">
                    <a:solidFill>
                      <a:schemeClr val="bg2"/>
                    </a:solidFill>
                  </a:tcPr>
                </a:tc>
                <a:tc>
                  <a:txBody>
                    <a:bodyPr/>
                    <a:lstStyle/>
                    <a:p>
                      <a:r>
                        <a:rPr lang="en-US" sz="1300" b="1" dirty="0"/>
                        <a:t>From crossing of Jordan</a:t>
                      </a:r>
                      <a:r>
                        <a:rPr lang="en-US" sz="1300" b="1" baseline="0" dirty="0"/>
                        <a:t> to Joshua’s death</a:t>
                      </a:r>
                      <a:endParaRPr lang="en-US" sz="1300" b="1" dirty="0"/>
                    </a:p>
                  </a:txBody>
                  <a:tcPr marL="68580" marR="68580" marT="34290" marB="34290">
                    <a:solidFill>
                      <a:schemeClr val="bg2"/>
                    </a:solidFill>
                  </a:tcPr>
                </a:tc>
                <a:tc>
                  <a:txBody>
                    <a:bodyPr/>
                    <a:lstStyle/>
                    <a:p>
                      <a:r>
                        <a:rPr lang="en-US" sz="1300" b="1" dirty="0"/>
                        <a:t>Josh. 1-24</a:t>
                      </a:r>
                    </a:p>
                  </a:txBody>
                  <a:tcPr marL="68580" marR="68580" marT="34290" marB="34290">
                    <a:solidFill>
                      <a:schemeClr val="bg2"/>
                    </a:solidFill>
                  </a:tcPr>
                </a:tc>
                <a:tc>
                  <a:txBody>
                    <a:bodyPr/>
                    <a:lstStyle/>
                    <a:p>
                      <a:pPr algn="ctr"/>
                      <a:r>
                        <a:rPr lang="en-US" sz="1300" b="1" dirty="0"/>
                        <a:t>51</a:t>
                      </a:r>
                    </a:p>
                  </a:txBody>
                  <a:tcPr marL="68580" marR="68580" marT="34290" marB="34290">
                    <a:solidFill>
                      <a:schemeClr val="bg2"/>
                    </a:solidFill>
                  </a:tcPr>
                </a:tc>
                <a:tc>
                  <a:txBody>
                    <a:bodyPr/>
                    <a:lstStyle/>
                    <a:p>
                      <a:r>
                        <a:rPr lang="en-US" sz="1300" b="1" dirty="0"/>
                        <a:t>Joshua</a:t>
                      </a:r>
                    </a:p>
                  </a:txBody>
                  <a:tcPr marL="68580" marR="68580" marT="34290" marB="34290">
                    <a:solidFill>
                      <a:schemeClr val="bg2"/>
                    </a:solidFill>
                  </a:tcPr>
                </a:tc>
                <a:extLst>
                  <a:ext uri="{0D108BD9-81ED-4DB2-BD59-A6C34878D82A}">
                    <a16:rowId xmlns:a16="http://schemas.microsoft.com/office/drawing/2014/main" val="10006"/>
                  </a:ext>
                </a:extLst>
              </a:tr>
              <a:tr h="363673">
                <a:tc>
                  <a:txBody>
                    <a:bodyPr/>
                    <a:lstStyle/>
                    <a:p>
                      <a:r>
                        <a:rPr lang="en-US" sz="1300" b="1" dirty="0"/>
                        <a:t>Judges</a:t>
                      </a:r>
                      <a:endParaRPr lang="en-US" sz="1300" b="1" dirty="0">
                        <a:latin typeface="Abadi MT Condensed Extra Bold" charset="0"/>
                        <a:ea typeface="Abadi MT Condensed Extra Bold" charset="0"/>
                        <a:cs typeface="Abadi MT Condensed Extra Bold" charset="0"/>
                      </a:endParaRPr>
                    </a:p>
                  </a:txBody>
                  <a:tcPr marL="68580" marR="68580" marT="34290" marB="34290">
                    <a:solidFill>
                      <a:schemeClr val="bg2"/>
                    </a:solidFill>
                  </a:tcPr>
                </a:tc>
                <a:tc>
                  <a:txBody>
                    <a:bodyPr/>
                    <a:lstStyle/>
                    <a:p>
                      <a:r>
                        <a:rPr lang="en-US" sz="1300" b="1" dirty="0"/>
                        <a:t>From Joshua to King Saul</a:t>
                      </a:r>
                    </a:p>
                  </a:txBody>
                  <a:tcPr marL="68580" marR="68580" marT="34290" marB="34290">
                    <a:solidFill>
                      <a:schemeClr val="bg2"/>
                    </a:solidFill>
                  </a:tcPr>
                </a:tc>
                <a:tc>
                  <a:txBody>
                    <a:bodyPr/>
                    <a:lstStyle/>
                    <a:p>
                      <a:r>
                        <a:rPr lang="en-US" sz="1300" b="1" dirty="0"/>
                        <a:t>Ju,</a:t>
                      </a:r>
                      <a:r>
                        <a:rPr lang="en-US" sz="1300" b="1" baseline="0" dirty="0"/>
                        <a:t> Ruth, 1 Sa. 1-9</a:t>
                      </a:r>
                      <a:endParaRPr lang="en-US" sz="1300" b="1" dirty="0"/>
                    </a:p>
                  </a:txBody>
                  <a:tcPr marL="68580" marR="68580" marT="34290" marB="34290">
                    <a:solidFill>
                      <a:schemeClr val="bg2"/>
                    </a:solidFill>
                  </a:tcPr>
                </a:tc>
                <a:tc>
                  <a:txBody>
                    <a:bodyPr/>
                    <a:lstStyle/>
                    <a:p>
                      <a:pPr algn="ctr"/>
                      <a:r>
                        <a:rPr lang="en-US" sz="1300" b="1" dirty="0"/>
                        <a:t>305</a:t>
                      </a:r>
                    </a:p>
                  </a:txBody>
                  <a:tcPr marL="68580" marR="68580" marT="34290" marB="34290">
                    <a:solidFill>
                      <a:schemeClr val="bg2"/>
                    </a:solidFill>
                  </a:tcPr>
                </a:tc>
                <a:tc>
                  <a:txBody>
                    <a:bodyPr/>
                    <a:lstStyle/>
                    <a:p>
                      <a:r>
                        <a:rPr lang="en-US" sz="1300" b="1" dirty="0"/>
                        <a:t>Samuel</a:t>
                      </a:r>
                    </a:p>
                  </a:txBody>
                  <a:tcPr marL="68580" marR="68580" marT="34290" marB="34290">
                    <a:solidFill>
                      <a:schemeClr val="bg2"/>
                    </a:solidFill>
                  </a:tcPr>
                </a:tc>
                <a:extLst>
                  <a:ext uri="{0D108BD9-81ED-4DB2-BD59-A6C34878D82A}">
                    <a16:rowId xmlns:a16="http://schemas.microsoft.com/office/drawing/2014/main" val="10007"/>
                  </a:ext>
                </a:extLst>
              </a:tr>
              <a:tr h="576399">
                <a:tc>
                  <a:txBody>
                    <a:bodyPr/>
                    <a:lstStyle/>
                    <a:p>
                      <a:r>
                        <a:rPr lang="en-US" sz="1300" b="1" dirty="0"/>
                        <a:t>The United Kingdom</a:t>
                      </a:r>
                      <a:endParaRPr lang="en-US" sz="1300" b="1" dirty="0">
                        <a:latin typeface="Abadi MT Condensed Extra Bold" charset="0"/>
                        <a:ea typeface="Abadi MT Condensed Extra Bold" charset="0"/>
                        <a:cs typeface="Abadi MT Condensed Extra Bold" charset="0"/>
                      </a:endParaRPr>
                    </a:p>
                  </a:txBody>
                  <a:tcPr marL="68580" marR="68580" marT="34290" marB="34290">
                    <a:solidFill>
                      <a:schemeClr val="bg2"/>
                    </a:solidFill>
                  </a:tcPr>
                </a:tc>
                <a:tc>
                  <a:txBody>
                    <a:bodyPr/>
                    <a:lstStyle/>
                    <a:p>
                      <a:r>
                        <a:rPr lang="en-US" sz="1300" b="1" dirty="0"/>
                        <a:t>From</a:t>
                      </a:r>
                      <a:r>
                        <a:rPr lang="en-US" sz="1300" b="1" baseline="0" dirty="0"/>
                        <a:t> origin of kingdom to its division</a:t>
                      </a:r>
                      <a:endParaRPr lang="en-US" sz="1300" b="1" dirty="0"/>
                    </a:p>
                  </a:txBody>
                  <a:tcPr marL="68580" marR="68580" marT="34290" marB="34290">
                    <a:solidFill>
                      <a:schemeClr val="bg2"/>
                    </a:solidFill>
                  </a:tcPr>
                </a:tc>
                <a:tc>
                  <a:txBody>
                    <a:bodyPr/>
                    <a:lstStyle/>
                    <a:p>
                      <a:r>
                        <a:rPr lang="en-US" sz="1300" b="1" dirty="0"/>
                        <a:t>1 Sa. 9-1 Ki. 11; 1 Chr. 10, 2 Chr. 9</a:t>
                      </a:r>
                    </a:p>
                  </a:txBody>
                  <a:tcPr marL="68580" marR="68580" marT="34290" marB="34290">
                    <a:solidFill>
                      <a:schemeClr val="bg2"/>
                    </a:solidFill>
                  </a:tcPr>
                </a:tc>
                <a:tc>
                  <a:txBody>
                    <a:bodyPr/>
                    <a:lstStyle/>
                    <a:p>
                      <a:pPr algn="ctr"/>
                      <a:r>
                        <a:rPr lang="en-US" sz="1300" b="1" dirty="0"/>
                        <a:t>120</a:t>
                      </a:r>
                    </a:p>
                  </a:txBody>
                  <a:tcPr marL="68580" marR="68580" marT="34290" marB="34290">
                    <a:solidFill>
                      <a:schemeClr val="bg2"/>
                    </a:solidFill>
                  </a:tcPr>
                </a:tc>
                <a:tc>
                  <a:txBody>
                    <a:bodyPr/>
                    <a:lstStyle/>
                    <a:p>
                      <a:r>
                        <a:rPr lang="en-US" sz="1300" b="1" dirty="0"/>
                        <a:t>David</a:t>
                      </a:r>
                    </a:p>
                  </a:txBody>
                  <a:tcPr marL="68580" marR="68580" marT="34290" marB="34290">
                    <a:solidFill>
                      <a:schemeClr val="bg2"/>
                    </a:solidFill>
                  </a:tcPr>
                </a:tc>
                <a:extLst>
                  <a:ext uri="{0D108BD9-81ED-4DB2-BD59-A6C34878D82A}">
                    <a16:rowId xmlns:a16="http://schemas.microsoft.com/office/drawing/2014/main" val="10008"/>
                  </a:ext>
                </a:extLst>
              </a:tr>
              <a:tr h="381000">
                <a:tc>
                  <a:txBody>
                    <a:bodyPr/>
                    <a:lstStyle/>
                    <a:p>
                      <a:r>
                        <a:rPr lang="en-US" sz="1300" b="1" dirty="0"/>
                        <a:t>The Divided Kingdom</a:t>
                      </a:r>
                      <a:endParaRPr lang="en-US" sz="1300" b="1" dirty="0">
                        <a:latin typeface="Abadi MT Condensed Extra Bold" charset="0"/>
                        <a:ea typeface="Abadi MT Condensed Extra Bold" charset="0"/>
                        <a:cs typeface="Abadi MT Condensed Extra Bold" charset="0"/>
                      </a:endParaRPr>
                    </a:p>
                  </a:txBody>
                  <a:tcPr marL="68580" marR="68580" marT="34290" marB="34290">
                    <a:solidFill>
                      <a:schemeClr val="bg2"/>
                    </a:solidFill>
                  </a:tcPr>
                </a:tc>
                <a:tc>
                  <a:txBody>
                    <a:bodyPr/>
                    <a:lstStyle/>
                    <a:p>
                      <a:r>
                        <a:rPr lang="en-US" sz="1300" b="1" dirty="0"/>
                        <a:t>From</a:t>
                      </a:r>
                      <a:r>
                        <a:rPr lang="en-US" sz="1300" b="1" baseline="0" dirty="0"/>
                        <a:t> the division to the fall of Israel</a:t>
                      </a:r>
                      <a:endParaRPr lang="en-US" sz="1300" b="1" dirty="0"/>
                    </a:p>
                  </a:txBody>
                  <a:tcPr marL="68580" marR="68580" marT="34290" marB="34290">
                    <a:solidFill>
                      <a:schemeClr val="bg2"/>
                    </a:solidFill>
                  </a:tcPr>
                </a:tc>
                <a:tc>
                  <a:txBody>
                    <a:bodyPr/>
                    <a:lstStyle/>
                    <a:p>
                      <a:r>
                        <a:rPr lang="en-US" sz="1300" b="1" dirty="0"/>
                        <a:t>1 Ki. 12-2 Ki. 20; 2 Chr. 10-32</a:t>
                      </a:r>
                    </a:p>
                  </a:txBody>
                  <a:tcPr marL="68580" marR="68580" marT="34290" marB="34290">
                    <a:solidFill>
                      <a:schemeClr val="bg2"/>
                    </a:solidFill>
                  </a:tcPr>
                </a:tc>
                <a:tc>
                  <a:txBody>
                    <a:bodyPr/>
                    <a:lstStyle/>
                    <a:p>
                      <a:pPr algn="ctr"/>
                      <a:r>
                        <a:rPr lang="en-US" sz="1300" b="1" dirty="0"/>
                        <a:t>253</a:t>
                      </a:r>
                    </a:p>
                  </a:txBody>
                  <a:tcPr marL="68580" marR="68580" marT="34290" marB="34290">
                    <a:solidFill>
                      <a:schemeClr val="bg2"/>
                    </a:solidFill>
                  </a:tcPr>
                </a:tc>
                <a:tc>
                  <a:txBody>
                    <a:bodyPr/>
                    <a:lstStyle/>
                    <a:p>
                      <a:r>
                        <a:rPr lang="en-US" sz="1300" b="1" dirty="0"/>
                        <a:t>Elijah</a:t>
                      </a:r>
                    </a:p>
                  </a:txBody>
                  <a:tcPr marL="68580" marR="68580" marT="34290" marB="34290">
                    <a:solidFill>
                      <a:schemeClr val="bg2"/>
                    </a:solidFill>
                  </a:tcPr>
                </a:tc>
                <a:extLst>
                  <a:ext uri="{0D108BD9-81ED-4DB2-BD59-A6C34878D82A}">
                    <a16:rowId xmlns:a16="http://schemas.microsoft.com/office/drawing/2014/main" val="10009"/>
                  </a:ext>
                </a:extLst>
              </a:tr>
              <a:tr h="377607">
                <a:tc>
                  <a:txBody>
                    <a:bodyPr/>
                    <a:lstStyle/>
                    <a:p>
                      <a:r>
                        <a:rPr lang="en-US" sz="1300" b="1" dirty="0"/>
                        <a:t>Judah Alone</a:t>
                      </a:r>
                      <a:endParaRPr lang="en-US" sz="1300" b="1" dirty="0">
                        <a:latin typeface="Abadi MT Condensed Extra Bold" charset="0"/>
                        <a:ea typeface="Abadi MT Condensed Extra Bold" charset="0"/>
                        <a:cs typeface="Abadi MT Condensed Extra Bold" charset="0"/>
                      </a:endParaRPr>
                    </a:p>
                  </a:txBody>
                  <a:tcPr marL="68580" marR="68580" marT="34290" marB="34290">
                    <a:solidFill>
                      <a:schemeClr val="bg2"/>
                    </a:solidFill>
                  </a:tcPr>
                </a:tc>
                <a:tc>
                  <a:txBody>
                    <a:bodyPr/>
                    <a:lstStyle/>
                    <a:p>
                      <a:r>
                        <a:rPr lang="en-US" sz="1300" b="1" dirty="0"/>
                        <a:t>From fall of Israel</a:t>
                      </a:r>
                      <a:r>
                        <a:rPr lang="en-US" sz="1300" b="1" baseline="0" dirty="0"/>
                        <a:t> to the fall of Judah</a:t>
                      </a:r>
                      <a:endParaRPr lang="en-US" sz="1300" b="1" dirty="0"/>
                    </a:p>
                  </a:txBody>
                  <a:tcPr marL="68580" marR="68580" marT="34290" marB="34290">
                    <a:solidFill>
                      <a:schemeClr val="bg2"/>
                    </a:solidFill>
                  </a:tcPr>
                </a:tc>
                <a:tc>
                  <a:txBody>
                    <a:bodyPr/>
                    <a:lstStyle/>
                    <a:p>
                      <a:r>
                        <a:rPr lang="en-US" sz="1300" b="1" dirty="0"/>
                        <a:t>2 Ki. 21-25; 2 Chr. 10-32</a:t>
                      </a:r>
                    </a:p>
                  </a:txBody>
                  <a:tcPr marL="68580" marR="68580" marT="34290" marB="34290">
                    <a:solidFill>
                      <a:schemeClr val="bg2"/>
                    </a:solidFill>
                  </a:tcPr>
                </a:tc>
                <a:tc>
                  <a:txBody>
                    <a:bodyPr/>
                    <a:lstStyle/>
                    <a:p>
                      <a:pPr algn="ctr"/>
                      <a:r>
                        <a:rPr lang="en-US" sz="1300" b="1" dirty="0"/>
                        <a:t>125</a:t>
                      </a:r>
                    </a:p>
                  </a:txBody>
                  <a:tcPr marL="68580" marR="68580" marT="34290" marB="34290">
                    <a:solidFill>
                      <a:schemeClr val="bg2"/>
                    </a:solidFill>
                  </a:tcPr>
                </a:tc>
                <a:tc>
                  <a:txBody>
                    <a:bodyPr/>
                    <a:lstStyle/>
                    <a:p>
                      <a:r>
                        <a:rPr lang="en-US" sz="1300" b="1" dirty="0"/>
                        <a:t>Josiah</a:t>
                      </a:r>
                    </a:p>
                  </a:txBody>
                  <a:tcPr marL="68580" marR="68580" marT="34290" marB="34290">
                    <a:solidFill>
                      <a:schemeClr val="bg2"/>
                    </a:solidFill>
                  </a:tcPr>
                </a:tc>
                <a:extLst>
                  <a:ext uri="{0D108BD9-81ED-4DB2-BD59-A6C34878D82A}">
                    <a16:rowId xmlns:a16="http://schemas.microsoft.com/office/drawing/2014/main" val="10010"/>
                  </a:ext>
                </a:extLst>
              </a:tr>
              <a:tr h="407011">
                <a:tc>
                  <a:txBody>
                    <a:bodyPr/>
                    <a:lstStyle/>
                    <a:p>
                      <a:r>
                        <a:rPr lang="en-US" sz="1300" b="1" dirty="0"/>
                        <a:t>Babylonian Captivity</a:t>
                      </a:r>
                      <a:endParaRPr lang="en-US" sz="1300" b="1" dirty="0">
                        <a:latin typeface="Abadi MT Condensed Extra Bold" charset="0"/>
                        <a:ea typeface="Abadi MT Condensed Extra Bold" charset="0"/>
                        <a:cs typeface="Abadi MT Condensed Extra Bold" charset="0"/>
                      </a:endParaRPr>
                    </a:p>
                  </a:txBody>
                  <a:tcPr marL="68580" marR="68580" marT="34290" marB="34290">
                    <a:solidFill>
                      <a:schemeClr val="bg2"/>
                    </a:solidFill>
                  </a:tcPr>
                </a:tc>
                <a:tc>
                  <a:txBody>
                    <a:bodyPr/>
                    <a:lstStyle/>
                    <a:p>
                      <a:r>
                        <a:rPr lang="en-US" sz="1300" b="1" dirty="0"/>
                        <a:t>From the fall of Judah to</a:t>
                      </a:r>
                      <a:r>
                        <a:rPr lang="en-US" sz="1300" b="1" baseline="0" dirty="0"/>
                        <a:t> the return</a:t>
                      </a:r>
                      <a:endParaRPr lang="en-US" sz="1300" b="1" dirty="0"/>
                    </a:p>
                  </a:txBody>
                  <a:tcPr marL="68580" marR="68580" marT="34290" marB="34290">
                    <a:solidFill>
                      <a:schemeClr val="bg2"/>
                    </a:solidFill>
                  </a:tcPr>
                </a:tc>
                <a:tc>
                  <a:txBody>
                    <a:bodyPr/>
                    <a:lstStyle/>
                    <a:p>
                      <a:r>
                        <a:rPr lang="en-US" sz="1300" b="1" dirty="0"/>
                        <a:t>2 Ki. 25-8- 21;</a:t>
                      </a:r>
                      <a:r>
                        <a:rPr lang="en-US" sz="1300" b="1" baseline="0" dirty="0"/>
                        <a:t> Dan. 1-6; Ezekiel</a:t>
                      </a:r>
                      <a:endParaRPr lang="en-US" sz="1300" b="1" dirty="0"/>
                    </a:p>
                  </a:txBody>
                  <a:tcPr marL="68580" marR="68580" marT="34290" marB="34290">
                    <a:solidFill>
                      <a:schemeClr val="bg2"/>
                    </a:solidFill>
                  </a:tcPr>
                </a:tc>
                <a:tc>
                  <a:txBody>
                    <a:bodyPr/>
                    <a:lstStyle/>
                    <a:p>
                      <a:pPr algn="ctr"/>
                      <a:r>
                        <a:rPr lang="en-US" sz="1300" b="1" dirty="0"/>
                        <a:t>70</a:t>
                      </a:r>
                    </a:p>
                  </a:txBody>
                  <a:tcPr marL="68580" marR="68580" marT="34290" marB="34290">
                    <a:solidFill>
                      <a:schemeClr val="bg2"/>
                    </a:solidFill>
                  </a:tcPr>
                </a:tc>
                <a:tc>
                  <a:txBody>
                    <a:bodyPr/>
                    <a:lstStyle/>
                    <a:p>
                      <a:r>
                        <a:rPr lang="en-US" sz="1300" b="1" dirty="0"/>
                        <a:t>Daniel, Ezekiel</a:t>
                      </a:r>
                    </a:p>
                  </a:txBody>
                  <a:tcPr marL="68580" marR="68580" marT="34290" marB="34290">
                    <a:solidFill>
                      <a:schemeClr val="bg2"/>
                    </a:solidFill>
                  </a:tcPr>
                </a:tc>
                <a:extLst>
                  <a:ext uri="{0D108BD9-81ED-4DB2-BD59-A6C34878D82A}">
                    <a16:rowId xmlns:a16="http://schemas.microsoft.com/office/drawing/2014/main" val="10011"/>
                  </a:ext>
                </a:extLst>
              </a:tr>
              <a:tr h="363673">
                <a:tc>
                  <a:txBody>
                    <a:bodyPr/>
                    <a:lstStyle/>
                    <a:p>
                      <a:r>
                        <a:rPr lang="en-US" sz="1300" b="1" dirty="0"/>
                        <a:t>Restoration of the Jews</a:t>
                      </a:r>
                      <a:endParaRPr lang="en-US" sz="1300" b="1" dirty="0">
                        <a:latin typeface="Abadi MT Condensed Extra Bold" charset="0"/>
                        <a:ea typeface="Abadi MT Condensed Extra Bold" charset="0"/>
                        <a:cs typeface="Abadi MT Condensed Extra Bold" charset="0"/>
                      </a:endParaRPr>
                    </a:p>
                  </a:txBody>
                  <a:tcPr marL="68580" marR="68580" marT="34290" marB="34290">
                    <a:solidFill>
                      <a:schemeClr val="bg2"/>
                    </a:solidFill>
                  </a:tcPr>
                </a:tc>
                <a:tc>
                  <a:txBody>
                    <a:bodyPr/>
                    <a:lstStyle/>
                    <a:p>
                      <a:r>
                        <a:rPr lang="en-US" sz="1300" b="1" dirty="0"/>
                        <a:t>From</a:t>
                      </a:r>
                      <a:r>
                        <a:rPr lang="en-US" sz="1300" b="1" baseline="0" dirty="0"/>
                        <a:t> the return to end of OT history</a:t>
                      </a:r>
                      <a:endParaRPr lang="en-US" sz="1300" b="1" dirty="0"/>
                    </a:p>
                  </a:txBody>
                  <a:tcPr marL="68580" marR="68580" marT="34290" marB="34290">
                    <a:solidFill>
                      <a:schemeClr val="bg2"/>
                    </a:solidFill>
                  </a:tcPr>
                </a:tc>
                <a:tc>
                  <a:txBody>
                    <a:bodyPr/>
                    <a:lstStyle/>
                    <a:p>
                      <a:r>
                        <a:rPr lang="en-US" sz="1300" b="1" dirty="0"/>
                        <a:t>Ezra, Nehemiah</a:t>
                      </a:r>
                    </a:p>
                  </a:txBody>
                  <a:tcPr marL="68580" marR="68580" marT="34290" marB="34290">
                    <a:solidFill>
                      <a:schemeClr val="bg2"/>
                    </a:solidFill>
                  </a:tcPr>
                </a:tc>
                <a:tc>
                  <a:txBody>
                    <a:bodyPr/>
                    <a:lstStyle/>
                    <a:p>
                      <a:pPr algn="ctr"/>
                      <a:r>
                        <a:rPr lang="en-US" sz="1300" b="1" dirty="0"/>
                        <a:t>92</a:t>
                      </a:r>
                    </a:p>
                  </a:txBody>
                  <a:tcPr marL="68580" marR="68580" marT="34290" marB="34290">
                    <a:solidFill>
                      <a:schemeClr val="bg2"/>
                    </a:solidFill>
                  </a:tcPr>
                </a:tc>
                <a:tc>
                  <a:txBody>
                    <a:bodyPr/>
                    <a:lstStyle/>
                    <a:p>
                      <a:r>
                        <a:rPr lang="en-US" sz="1300" b="1" dirty="0"/>
                        <a:t>Ezra</a:t>
                      </a:r>
                    </a:p>
                  </a:txBody>
                  <a:tcPr marL="68580" marR="68580" marT="34290" marB="34290">
                    <a:solidFill>
                      <a:schemeClr val="bg2"/>
                    </a:solidFill>
                  </a:tcPr>
                </a:tc>
                <a:extLst>
                  <a:ext uri="{0D108BD9-81ED-4DB2-BD59-A6C34878D82A}">
                    <a16:rowId xmlns:a16="http://schemas.microsoft.com/office/drawing/2014/main" val="10012"/>
                  </a:ext>
                </a:extLst>
              </a:tr>
              <a:tr h="576901">
                <a:tc>
                  <a:txBody>
                    <a:bodyPr/>
                    <a:lstStyle/>
                    <a:p>
                      <a:r>
                        <a:rPr lang="en-US" sz="1300" b="1" dirty="0"/>
                        <a:t>Between the Testaments</a:t>
                      </a:r>
                      <a:endParaRPr lang="en-US" sz="1300" b="1" dirty="0">
                        <a:latin typeface="Abadi MT Condensed Extra Bold" charset="0"/>
                        <a:ea typeface="Abadi MT Condensed Extra Bold" charset="0"/>
                        <a:cs typeface="Abadi MT Condensed Extra Bold" charset="0"/>
                      </a:endParaRPr>
                    </a:p>
                  </a:txBody>
                  <a:tcPr marL="68580" marR="68580" marT="34290" marB="34290">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1" dirty="0"/>
                        <a:t>From end</a:t>
                      </a:r>
                      <a:r>
                        <a:rPr lang="en-US" sz="1300" b="1" baseline="0" dirty="0"/>
                        <a:t> of OT to the beginning of the NT</a:t>
                      </a:r>
                      <a:endParaRPr lang="en-US" sz="1300" b="1" dirty="0"/>
                    </a:p>
                    <a:p>
                      <a:endParaRPr lang="en-US" sz="600" b="1" dirty="0"/>
                    </a:p>
                  </a:txBody>
                  <a:tcPr marL="68580" marR="68580" marT="34290" marB="34290">
                    <a:solidFill>
                      <a:schemeClr val="bg2"/>
                    </a:solidFill>
                  </a:tcPr>
                </a:tc>
                <a:tc>
                  <a:txBody>
                    <a:bodyPr/>
                    <a:lstStyle/>
                    <a:p>
                      <a:r>
                        <a:rPr lang="en-US" sz="1300" b="1" dirty="0"/>
                        <a:t>None</a:t>
                      </a:r>
                    </a:p>
                  </a:txBody>
                  <a:tcPr marL="68580" marR="68580" marT="34290" marB="34290">
                    <a:solidFill>
                      <a:schemeClr val="bg2"/>
                    </a:solidFill>
                  </a:tcPr>
                </a:tc>
                <a:tc>
                  <a:txBody>
                    <a:bodyPr/>
                    <a:lstStyle/>
                    <a:p>
                      <a:pPr algn="ctr"/>
                      <a:r>
                        <a:rPr lang="en-US" sz="1300" b="1" dirty="0"/>
                        <a:t>400</a:t>
                      </a:r>
                    </a:p>
                  </a:txBody>
                  <a:tcPr marL="68580" marR="68580" marT="34290" marB="34290">
                    <a:solidFill>
                      <a:schemeClr val="bg2"/>
                    </a:solidFill>
                  </a:tcPr>
                </a:tc>
                <a:tc>
                  <a:txBody>
                    <a:bodyPr/>
                    <a:lstStyle/>
                    <a:p>
                      <a:r>
                        <a:rPr lang="en-US" sz="1300" b="1" dirty="0"/>
                        <a:t>Judas Maccabee</a:t>
                      </a:r>
                    </a:p>
                  </a:txBody>
                  <a:tcPr marL="68580" marR="68580" marT="34290" marB="34290">
                    <a:solidFill>
                      <a:schemeClr val="bg2"/>
                    </a:solidFill>
                  </a:tcPr>
                </a:tc>
                <a:extLst>
                  <a:ext uri="{0D108BD9-81ED-4DB2-BD59-A6C34878D82A}">
                    <a16:rowId xmlns:a16="http://schemas.microsoft.com/office/drawing/2014/main" val="10013"/>
                  </a:ext>
                </a:extLst>
              </a:tr>
              <a:tr h="557690">
                <a:tc>
                  <a:txBody>
                    <a:bodyPr/>
                    <a:lstStyle/>
                    <a:p>
                      <a:r>
                        <a:rPr lang="en-US" sz="1300" b="1" dirty="0"/>
                        <a:t>Life of Christ</a:t>
                      </a:r>
                      <a:endParaRPr lang="en-US" sz="1300" b="1" dirty="0">
                        <a:latin typeface="Abadi MT Condensed Extra Bold" charset="0"/>
                        <a:ea typeface="Abadi MT Condensed Extra Bold" charset="0"/>
                        <a:cs typeface="Abadi MT Condensed Extra Bold" charset="0"/>
                      </a:endParaRPr>
                    </a:p>
                  </a:txBody>
                  <a:tcPr marL="68580" marR="68580" marT="34290" marB="34290">
                    <a:solidFill>
                      <a:schemeClr val="bg2"/>
                    </a:solidFill>
                  </a:tcPr>
                </a:tc>
                <a:tc>
                  <a:txBody>
                    <a:bodyPr/>
                    <a:lstStyle/>
                    <a:p>
                      <a:r>
                        <a:rPr lang="en-US" sz="1300" b="1" dirty="0"/>
                        <a:t>From birth of Jesus to ascension</a:t>
                      </a:r>
                    </a:p>
                  </a:txBody>
                  <a:tcPr marL="68580" marR="68580" marT="34290" marB="34290">
                    <a:solidFill>
                      <a:schemeClr val="bg2"/>
                    </a:solidFill>
                  </a:tcPr>
                </a:tc>
                <a:tc>
                  <a:txBody>
                    <a:bodyPr/>
                    <a:lstStyle/>
                    <a:p>
                      <a:r>
                        <a:rPr lang="en-US" sz="1300" b="1" dirty="0"/>
                        <a:t>Mt-Jhn 21; Acts1</a:t>
                      </a:r>
                    </a:p>
                  </a:txBody>
                  <a:tcPr marL="68580" marR="68580" marT="34290" marB="34290">
                    <a:solidFill>
                      <a:schemeClr val="bg2"/>
                    </a:solidFill>
                  </a:tcPr>
                </a:tc>
                <a:tc>
                  <a:txBody>
                    <a:bodyPr/>
                    <a:lstStyle/>
                    <a:p>
                      <a:pPr algn="ctr"/>
                      <a:r>
                        <a:rPr lang="en-US" sz="1300" b="1" dirty="0"/>
                        <a:t>34</a:t>
                      </a:r>
                    </a:p>
                  </a:txBody>
                  <a:tcPr marL="68580" marR="68580" marT="34290" marB="34290">
                    <a:solidFill>
                      <a:schemeClr val="bg2"/>
                    </a:solidFill>
                  </a:tcPr>
                </a:tc>
                <a:tc>
                  <a:txBody>
                    <a:bodyPr/>
                    <a:lstStyle/>
                    <a:p>
                      <a:r>
                        <a:rPr lang="en-US" sz="1300" b="1" dirty="0"/>
                        <a:t>Jesus</a:t>
                      </a:r>
                    </a:p>
                  </a:txBody>
                  <a:tcPr marL="68580" marR="68580" marT="34290" marB="34290">
                    <a:solidFill>
                      <a:schemeClr val="bg2"/>
                    </a:solidFill>
                  </a:tcPr>
                </a:tc>
                <a:extLst>
                  <a:ext uri="{0D108BD9-81ED-4DB2-BD59-A6C34878D82A}">
                    <a16:rowId xmlns:a16="http://schemas.microsoft.com/office/drawing/2014/main" val="10014"/>
                  </a:ext>
                </a:extLst>
              </a:tr>
              <a:tr h="498817">
                <a:tc>
                  <a:txBody>
                    <a:bodyPr/>
                    <a:lstStyle/>
                    <a:p>
                      <a:r>
                        <a:rPr lang="en-US" sz="1300" b="1" dirty="0"/>
                        <a:t>The Church</a:t>
                      </a:r>
                      <a:endParaRPr lang="en-US" sz="1300" b="1" dirty="0">
                        <a:latin typeface="Abadi MT Condensed Extra Bold" charset="0"/>
                        <a:ea typeface="Abadi MT Condensed Extra Bold" charset="0"/>
                        <a:cs typeface="Abadi MT Condensed Extra Bold" charset="0"/>
                      </a:endParaRPr>
                    </a:p>
                  </a:txBody>
                  <a:tcPr marL="68580" marR="68580" marT="34290" marB="34290">
                    <a:solidFill>
                      <a:srgbClr val="FFFF00"/>
                    </a:solidFill>
                  </a:tcPr>
                </a:tc>
                <a:tc>
                  <a:txBody>
                    <a:bodyPr/>
                    <a:lstStyle/>
                    <a:p>
                      <a:r>
                        <a:rPr lang="en-US" sz="1300" b="1" dirty="0"/>
                        <a:t>From ascension to death of John (96 AD approx.)</a:t>
                      </a:r>
                    </a:p>
                  </a:txBody>
                  <a:tcPr marL="68580" marR="68580" marT="34290" marB="34290">
                    <a:solidFill>
                      <a:srgbClr val="FFFF00"/>
                    </a:solidFill>
                  </a:tcPr>
                </a:tc>
                <a:tc>
                  <a:txBody>
                    <a:bodyPr/>
                    <a:lstStyle/>
                    <a:p>
                      <a:r>
                        <a:rPr lang="en-US" sz="1300" b="1" dirty="0"/>
                        <a:t>Acts 2-Revelation</a:t>
                      </a:r>
                    </a:p>
                  </a:txBody>
                  <a:tcPr marL="68580" marR="68580" marT="34290" marB="34290">
                    <a:solidFill>
                      <a:srgbClr val="FFFF00"/>
                    </a:solidFill>
                  </a:tcPr>
                </a:tc>
                <a:tc>
                  <a:txBody>
                    <a:bodyPr/>
                    <a:lstStyle/>
                    <a:p>
                      <a:pPr algn="ctr"/>
                      <a:r>
                        <a:rPr lang="en-US" sz="1300" b="1" dirty="0"/>
                        <a:t>70</a:t>
                      </a:r>
                    </a:p>
                  </a:txBody>
                  <a:tcPr marL="68580" marR="68580" marT="34290" marB="34290">
                    <a:solidFill>
                      <a:srgbClr val="FFFF00"/>
                    </a:solidFill>
                  </a:tcPr>
                </a:tc>
                <a:tc>
                  <a:txBody>
                    <a:bodyPr/>
                    <a:lstStyle/>
                    <a:p>
                      <a:r>
                        <a:rPr lang="en-US" sz="1300" b="1" dirty="0"/>
                        <a:t>Paul</a:t>
                      </a:r>
                    </a:p>
                  </a:txBody>
                  <a:tcPr marL="68580" marR="68580" marT="34290" marB="34290">
                    <a:solidFill>
                      <a:srgbClr val="FFFF00"/>
                    </a:solidFill>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2783250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D33EFE-BD42-BF4C-9675-76C4906B3D75}"/>
              </a:ext>
            </a:extLst>
          </p:cNvPr>
          <p:cNvSpPr txBox="1"/>
          <p:nvPr/>
        </p:nvSpPr>
        <p:spPr>
          <a:xfrm>
            <a:off x="1447800" y="117693"/>
            <a:ext cx="2057400" cy="6740307"/>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Matthew</a:t>
            </a:r>
          </a:p>
          <a:p>
            <a:r>
              <a:rPr lang="en-US" sz="1600" b="1" dirty="0">
                <a:latin typeface="Arial" panose="020B0604020202020204" pitchFamily="34" charset="0"/>
                <a:cs typeface="Arial" panose="020B0604020202020204" pitchFamily="34" charset="0"/>
              </a:rPr>
              <a:t>Mark</a:t>
            </a:r>
          </a:p>
          <a:p>
            <a:r>
              <a:rPr lang="en-US" sz="1600" b="1" dirty="0">
                <a:latin typeface="Arial" panose="020B0604020202020204" pitchFamily="34" charset="0"/>
                <a:cs typeface="Arial" panose="020B0604020202020204" pitchFamily="34" charset="0"/>
              </a:rPr>
              <a:t>Luke </a:t>
            </a:r>
          </a:p>
          <a:p>
            <a:r>
              <a:rPr lang="en-US" sz="1600" b="1" dirty="0">
                <a:latin typeface="Arial" panose="020B0604020202020204" pitchFamily="34" charset="0"/>
                <a:cs typeface="Arial" panose="020B0604020202020204" pitchFamily="34" charset="0"/>
              </a:rPr>
              <a:t>John</a:t>
            </a:r>
          </a:p>
          <a:p>
            <a:r>
              <a:rPr lang="en-US" sz="1600" b="1" dirty="0">
                <a:latin typeface="Arial" panose="020B0604020202020204" pitchFamily="34" charset="0"/>
                <a:cs typeface="Arial" panose="020B0604020202020204" pitchFamily="34" charset="0"/>
              </a:rPr>
              <a:t>Acts</a:t>
            </a:r>
          </a:p>
          <a:p>
            <a:r>
              <a:rPr lang="en-US" sz="1600" b="1" dirty="0">
                <a:latin typeface="Arial" panose="020B0604020202020204" pitchFamily="34" charset="0"/>
                <a:cs typeface="Arial" panose="020B0604020202020204" pitchFamily="34" charset="0"/>
              </a:rPr>
              <a:t>Romans</a:t>
            </a:r>
          </a:p>
          <a:p>
            <a:r>
              <a:rPr lang="en-US" sz="1600" b="1" dirty="0">
                <a:latin typeface="Arial" panose="020B0604020202020204" pitchFamily="34" charset="0"/>
                <a:cs typeface="Arial" panose="020B0604020202020204" pitchFamily="34" charset="0"/>
              </a:rPr>
              <a:t>1 Corinthians</a:t>
            </a:r>
          </a:p>
          <a:p>
            <a:r>
              <a:rPr lang="en-US" sz="1600" b="1" dirty="0">
                <a:latin typeface="Arial" panose="020B0604020202020204" pitchFamily="34" charset="0"/>
                <a:cs typeface="Arial" panose="020B0604020202020204" pitchFamily="34" charset="0"/>
              </a:rPr>
              <a:t>2 Corinthians</a:t>
            </a:r>
          </a:p>
          <a:p>
            <a:r>
              <a:rPr lang="en-US" sz="1600" b="1" dirty="0">
                <a:latin typeface="Arial" panose="020B0604020202020204" pitchFamily="34" charset="0"/>
                <a:cs typeface="Arial" panose="020B0604020202020204" pitchFamily="34" charset="0"/>
              </a:rPr>
              <a:t>Galatians</a:t>
            </a:r>
          </a:p>
          <a:p>
            <a:r>
              <a:rPr lang="en-US" sz="1600" b="1" dirty="0">
                <a:latin typeface="Arial" panose="020B0604020202020204" pitchFamily="34" charset="0"/>
                <a:cs typeface="Arial" panose="020B0604020202020204" pitchFamily="34" charset="0"/>
              </a:rPr>
              <a:t>Ephesians</a:t>
            </a:r>
          </a:p>
          <a:p>
            <a:r>
              <a:rPr lang="en-US" sz="1600" b="1" dirty="0">
                <a:latin typeface="Arial" panose="020B0604020202020204" pitchFamily="34" charset="0"/>
                <a:cs typeface="Arial" panose="020B0604020202020204" pitchFamily="34" charset="0"/>
              </a:rPr>
              <a:t>Philippians</a:t>
            </a:r>
          </a:p>
          <a:p>
            <a:r>
              <a:rPr lang="en-US" sz="1600" b="1" dirty="0">
                <a:latin typeface="Arial" panose="020B0604020202020204" pitchFamily="34" charset="0"/>
                <a:cs typeface="Arial" panose="020B0604020202020204" pitchFamily="34" charset="0"/>
              </a:rPr>
              <a:t>Colossians</a:t>
            </a:r>
          </a:p>
          <a:p>
            <a:r>
              <a:rPr lang="en-US" sz="1600" b="1" dirty="0">
                <a:latin typeface="Arial" panose="020B0604020202020204" pitchFamily="34" charset="0"/>
                <a:cs typeface="Arial" panose="020B0604020202020204" pitchFamily="34" charset="0"/>
              </a:rPr>
              <a:t>1 Thessalonians</a:t>
            </a:r>
          </a:p>
          <a:p>
            <a:r>
              <a:rPr lang="en-US" sz="1600" b="1" dirty="0">
                <a:latin typeface="Arial" panose="020B0604020202020204" pitchFamily="34" charset="0"/>
                <a:cs typeface="Arial" panose="020B0604020202020204" pitchFamily="34" charset="0"/>
              </a:rPr>
              <a:t>2 Thessalonians</a:t>
            </a:r>
          </a:p>
          <a:p>
            <a:r>
              <a:rPr lang="en-US" sz="1600" b="1" dirty="0">
                <a:latin typeface="Arial" panose="020B0604020202020204" pitchFamily="34" charset="0"/>
                <a:cs typeface="Arial" panose="020B0604020202020204" pitchFamily="34" charset="0"/>
              </a:rPr>
              <a:t>1 Timothy</a:t>
            </a:r>
          </a:p>
          <a:p>
            <a:r>
              <a:rPr lang="en-US" sz="1600" b="1" dirty="0">
                <a:latin typeface="Arial" panose="020B0604020202020204" pitchFamily="34" charset="0"/>
                <a:cs typeface="Arial" panose="020B0604020202020204" pitchFamily="34" charset="0"/>
              </a:rPr>
              <a:t>2 Timothy</a:t>
            </a:r>
          </a:p>
          <a:p>
            <a:r>
              <a:rPr lang="en-US" sz="1600" b="1" u="sng" dirty="0">
                <a:solidFill>
                  <a:srgbClr val="FF0000"/>
                </a:solidFill>
                <a:latin typeface="Arial" panose="020B0604020202020204" pitchFamily="34" charset="0"/>
                <a:cs typeface="Arial" panose="020B0604020202020204" pitchFamily="34" charset="0"/>
              </a:rPr>
              <a:t>Titus</a:t>
            </a:r>
          </a:p>
          <a:p>
            <a:r>
              <a:rPr lang="en-US" sz="1600" b="1" dirty="0">
                <a:latin typeface="Arial" panose="020B0604020202020204" pitchFamily="34" charset="0"/>
                <a:cs typeface="Arial" panose="020B0604020202020204" pitchFamily="34" charset="0"/>
              </a:rPr>
              <a:t>Philemon </a:t>
            </a:r>
          </a:p>
          <a:p>
            <a:r>
              <a:rPr lang="en-US" sz="1600" b="1" dirty="0">
                <a:latin typeface="Arial" panose="020B0604020202020204" pitchFamily="34" charset="0"/>
                <a:cs typeface="Arial" panose="020B0604020202020204" pitchFamily="34" charset="0"/>
              </a:rPr>
              <a:t>Hebrews</a:t>
            </a:r>
          </a:p>
          <a:p>
            <a:r>
              <a:rPr lang="en-US" sz="1600" b="1" dirty="0">
                <a:latin typeface="Arial" panose="020B0604020202020204" pitchFamily="34" charset="0"/>
                <a:cs typeface="Arial" panose="020B0604020202020204" pitchFamily="34" charset="0"/>
              </a:rPr>
              <a:t>James</a:t>
            </a:r>
          </a:p>
          <a:p>
            <a:r>
              <a:rPr lang="en-US" sz="1600" b="1" dirty="0">
                <a:latin typeface="Arial" panose="020B0604020202020204" pitchFamily="34" charset="0"/>
                <a:cs typeface="Arial" panose="020B0604020202020204" pitchFamily="34" charset="0"/>
              </a:rPr>
              <a:t>1 Peter</a:t>
            </a:r>
          </a:p>
          <a:p>
            <a:r>
              <a:rPr lang="en-US" sz="1600" b="1" dirty="0">
                <a:latin typeface="Arial" panose="020B0604020202020204" pitchFamily="34" charset="0"/>
                <a:cs typeface="Arial" panose="020B0604020202020204" pitchFamily="34" charset="0"/>
              </a:rPr>
              <a:t>2 Peter</a:t>
            </a:r>
          </a:p>
          <a:p>
            <a:r>
              <a:rPr lang="en-US" sz="1600" b="1" dirty="0">
                <a:latin typeface="Arial" panose="020B0604020202020204" pitchFamily="34" charset="0"/>
                <a:cs typeface="Arial" panose="020B0604020202020204" pitchFamily="34" charset="0"/>
              </a:rPr>
              <a:t>1 John</a:t>
            </a:r>
          </a:p>
          <a:p>
            <a:r>
              <a:rPr lang="en-US" sz="1600" b="1" dirty="0">
                <a:latin typeface="Arial" panose="020B0604020202020204" pitchFamily="34" charset="0"/>
                <a:cs typeface="Arial" panose="020B0604020202020204" pitchFamily="34" charset="0"/>
              </a:rPr>
              <a:t>2 John</a:t>
            </a:r>
          </a:p>
          <a:p>
            <a:r>
              <a:rPr lang="en-US" sz="1600" b="1" dirty="0">
                <a:latin typeface="Arial" panose="020B0604020202020204" pitchFamily="34" charset="0"/>
                <a:cs typeface="Arial" panose="020B0604020202020204" pitchFamily="34" charset="0"/>
              </a:rPr>
              <a:t>3 John</a:t>
            </a:r>
          </a:p>
          <a:p>
            <a:r>
              <a:rPr lang="en-US" sz="1600" b="1" dirty="0">
                <a:latin typeface="Arial" panose="020B0604020202020204" pitchFamily="34" charset="0"/>
                <a:cs typeface="Arial" panose="020B0604020202020204" pitchFamily="34" charset="0"/>
              </a:rPr>
              <a:t>Jude</a:t>
            </a:r>
          </a:p>
          <a:p>
            <a:r>
              <a:rPr lang="en-US" sz="1600" b="1" dirty="0">
                <a:latin typeface="Arial" panose="020B0604020202020204" pitchFamily="34" charset="0"/>
                <a:cs typeface="Arial" panose="020B0604020202020204" pitchFamily="34" charset="0"/>
              </a:rPr>
              <a:t>Revelation</a:t>
            </a:r>
          </a:p>
        </p:txBody>
      </p:sp>
      <p:sp>
        <p:nvSpPr>
          <p:cNvPr id="4" name="TextBox 3">
            <a:extLst>
              <a:ext uri="{FF2B5EF4-FFF2-40B4-BE49-F238E27FC236}">
                <a16:creationId xmlns:a16="http://schemas.microsoft.com/office/drawing/2014/main" id="{94FAC7AB-4D08-0F40-BB9F-C5E491FC73EC}"/>
              </a:ext>
            </a:extLst>
          </p:cNvPr>
          <p:cNvSpPr txBox="1"/>
          <p:nvPr/>
        </p:nvSpPr>
        <p:spPr>
          <a:xfrm>
            <a:off x="6019800" y="125290"/>
            <a:ext cx="3094828" cy="7471373"/>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James	          	50 AD	</a:t>
            </a:r>
          </a:p>
          <a:p>
            <a:r>
              <a:rPr lang="en-US" sz="1600" b="1" dirty="0">
                <a:latin typeface="Arial" panose="020B0604020202020204" pitchFamily="34" charset="0"/>
                <a:cs typeface="Arial" panose="020B0604020202020204" pitchFamily="34" charset="0"/>
              </a:rPr>
              <a:t>Mark		50 AD</a:t>
            </a:r>
          </a:p>
          <a:p>
            <a:r>
              <a:rPr lang="en-US" sz="1600" b="1" dirty="0">
                <a:latin typeface="Arial" panose="020B0604020202020204" pitchFamily="34" charset="0"/>
                <a:cs typeface="Arial" panose="020B0604020202020204" pitchFamily="34" charset="0"/>
              </a:rPr>
              <a:t>1 Thessalonians	52 AD</a:t>
            </a:r>
          </a:p>
          <a:p>
            <a:r>
              <a:rPr lang="en-US" sz="1600" b="1" dirty="0">
                <a:latin typeface="Arial" panose="020B0604020202020204" pitchFamily="34" charset="0"/>
                <a:cs typeface="Arial" panose="020B0604020202020204" pitchFamily="34" charset="0"/>
              </a:rPr>
              <a:t>2 Thessalonians	52 AD</a:t>
            </a:r>
          </a:p>
          <a:p>
            <a:r>
              <a:rPr lang="en-US" sz="1600" b="1" dirty="0">
                <a:latin typeface="Arial" panose="020B0604020202020204" pitchFamily="34" charset="0"/>
                <a:cs typeface="Arial" panose="020B0604020202020204" pitchFamily="34" charset="0"/>
              </a:rPr>
              <a:t>1 Corinthians	57 AD</a:t>
            </a:r>
          </a:p>
          <a:p>
            <a:r>
              <a:rPr lang="en-US" sz="1600" b="1" dirty="0">
                <a:latin typeface="Arial" panose="020B0604020202020204" pitchFamily="34" charset="0"/>
                <a:cs typeface="Arial" panose="020B0604020202020204" pitchFamily="34" charset="0"/>
              </a:rPr>
              <a:t>2 Corinthians	57 AD</a:t>
            </a:r>
          </a:p>
          <a:p>
            <a:r>
              <a:rPr lang="en-US" sz="1600" b="1" dirty="0">
                <a:latin typeface="Arial" panose="020B0604020202020204" pitchFamily="34" charset="0"/>
                <a:cs typeface="Arial" panose="020B0604020202020204" pitchFamily="34" charset="0"/>
              </a:rPr>
              <a:t>Galatians	58 AD</a:t>
            </a:r>
          </a:p>
          <a:p>
            <a:r>
              <a:rPr lang="en-US" sz="1600" b="1" dirty="0">
                <a:latin typeface="Arial" panose="020B0604020202020204" pitchFamily="34" charset="0"/>
                <a:cs typeface="Arial" panose="020B0604020202020204" pitchFamily="34" charset="0"/>
              </a:rPr>
              <a:t>Romans		58 AD</a:t>
            </a:r>
          </a:p>
          <a:p>
            <a:r>
              <a:rPr lang="en-US" sz="1600" b="1" dirty="0">
                <a:latin typeface="Arial" panose="020B0604020202020204" pitchFamily="34" charset="0"/>
                <a:cs typeface="Arial" panose="020B0604020202020204" pitchFamily="34" charset="0"/>
              </a:rPr>
              <a:t>Matthew		58 AD</a:t>
            </a:r>
          </a:p>
          <a:p>
            <a:r>
              <a:rPr lang="en-US" sz="1600" b="1" dirty="0">
                <a:latin typeface="Arial" panose="020B0604020202020204" pitchFamily="34" charset="0"/>
                <a:cs typeface="Arial" panose="020B0604020202020204" pitchFamily="34" charset="0"/>
              </a:rPr>
              <a:t>Luke		58 AD</a:t>
            </a:r>
          </a:p>
          <a:p>
            <a:r>
              <a:rPr lang="en-US" sz="1600" b="1" dirty="0">
                <a:latin typeface="Arial" panose="020B0604020202020204" pitchFamily="34" charset="0"/>
                <a:cs typeface="Arial" panose="020B0604020202020204" pitchFamily="34" charset="0"/>
              </a:rPr>
              <a:t>Acts		62 AD</a:t>
            </a:r>
          </a:p>
          <a:p>
            <a:r>
              <a:rPr lang="en-US" sz="1600" b="1" dirty="0">
                <a:latin typeface="Arial" panose="020B0604020202020204" pitchFamily="34" charset="0"/>
                <a:cs typeface="Arial" panose="020B0604020202020204" pitchFamily="34" charset="0"/>
              </a:rPr>
              <a:t>Philippians	62 AD</a:t>
            </a:r>
          </a:p>
          <a:p>
            <a:r>
              <a:rPr lang="en-US" sz="1600" b="1" dirty="0">
                <a:latin typeface="Arial" panose="020B0604020202020204" pitchFamily="34" charset="0"/>
                <a:cs typeface="Arial" panose="020B0604020202020204" pitchFamily="34" charset="0"/>
              </a:rPr>
              <a:t>Philemon	62 AD</a:t>
            </a:r>
          </a:p>
          <a:p>
            <a:r>
              <a:rPr lang="en-US" sz="1600" b="1" dirty="0">
                <a:latin typeface="Arial" panose="020B0604020202020204" pitchFamily="34" charset="0"/>
                <a:cs typeface="Arial" panose="020B0604020202020204" pitchFamily="34" charset="0"/>
              </a:rPr>
              <a:t>Colossians	62 AD</a:t>
            </a:r>
          </a:p>
          <a:p>
            <a:r>
              <a:rPr lang="en-US" sz="1600" b="1" dirty="0">
                <a:latin typeface="Arial" panose="020B0604020202020204" pitchFamily="34" charset="0"/>
                <a:cs typeface="Arial" panose="020B0604020202020204" pitchFamily="34" charset="0"/>
              </a:rPr>
              <a:t>Ephesians	62 AD</a:t>
            </a:r>
          </a:p>
          <a:p>
            <a:r>
              <a:rPr lang="en-US" sz="1600" b="1" dirty="0">
                <a:latin typeface="Arial" panose="020B0604020202020204" pitchFamily="34" charset="0"/>
                <a:cs typeface="Arial" panose="020B0604020202020204" pitchFamily="34" charset="0"/>
              </a:rPr>
              <a:t>1 Peter		65 AD</a:t>
            </a:r>
          </a:p>
          <a:p>
            <a:r>
              <a:rPr lang="en-US" sz="1600" b="1" dirty="0">
                <a:latin typeface="Arial" panose="020B0604020202020204" pitchFamily="34" charset="0"/>
                <a:cs typeface="Arial" panose="020B0604020202020204" pitchFamily="34" charset="0"/>
              </a:rPr>
              <a:t>2 Peter 		67 AD</a:t>
            </a:r>
          </a:p>
          <a:p>
            <a:r>
              <a:rPr lang="en-US" sz="1600" b="1" dirty="0">
                <a:latin typeface="Arial" panose="020B0604020202020204" pitchFamily="34" charset="0"/>
                <a:cs typeface="Arial" panose="020B0604020202020204" pitchFamily="34" charset="0"/>
              </a:rPr>
              <a:t>Jude 		67 AD</a:t>
            </a:r>
          </a:p>
          <a:p>
            <a:r>
              <a:rPr lang="en-US" sz="1600" b="1" u="sng" dirty="0">
                <a:solidFill>
                  <a:srgbClr val="FF0000"/>
                </a:solidFill>
                <a:latin typeface="Arial" panose="020B0604020202020204" pitchFamily="34" charset="0"/>
                <a:cs typeface="Arial" panose="020B0604020202020204" pitchFamily="34" charset="0"/>
              </a:rPr>
              <a:t>Titus</a:t>
            </a:r>
            <a:r>
              <a:rPr lang="en-US" sz="1600" b="1" dirty="0">
                <a:latin typeface="Arial" panose="020B0604020202020204" pitchFamily="34" charset="0"/>
                <a:cs typeface="Arial" panose="020B0604020202020204" pitchFamily="34" charset="0"/>
              </a:rPr>
              <a:t>		67 AD</a:t>
            </a:r>
          </a:p>
          <a:p>
            <a:r>
              <a:rPr lang="en-US" sz="1600" b="1" dirty="0">
                <a:latin typeface="Arial" panose="020B0604020202020204" pitchFamily="34" charset="0"/>
                <a:cs typeface="Arial" panose="020B0604020202020204" pitchFamily="34" charset="0"/>
              </a:rPr>
              <a:t>1 Timothy	67 AD</a:t>
            </a:r>
          </a:p>
          <a:p>
            <a:r>
              <a:rPr lang="en-US" sz="1600" b="1" dirty="0">
                <a:latin typeface="Arial" panose="020B0604020202020204" pitchFamily="34" charset="0"/>
                <a:cs typeface="Arial" panose="020B0604020202020204" pitchFamily="34" charset="0"/>
              </a:rPr>
              <a:t>2 Timothy	68 AD</a:t>
            </a:r>
          </a:p>
          <a:p>
            <a:r>
              <a:rPr lang="en-US" sz="1600" b="1" dirty="0">
                <a:latin typeface="Arial" panose="020B0604020202020204" pitchFamily="34" charset="0"/>
                <a:cs typeface="Arial" panose="020B0604020202020204" pitchFamily="34" charset="0"/>
              </a:rPr>
              <a:t>Hebrews		69 AD</a:t>
            </a:r>
          </a:p>
          <a:p>
            <a:r>
              <a:rPr lang="en-US" sz="1600" b="1" dirty="0">
                <a:latin typeface="Arial" panose="020B0604020202020204" pitchFamily="34" charset="0"/>
                <a:cs typeface="Arial" panose="020B0604020202020204" pitchFamily="34" charset="0"/>
              </a:rPr>
              <a:t>John (Gospel)	85 AD</a:t>
            </a:r>
          </a:p>
          <a:p>
            <a:r>
              <a:rPr lang="en-US" sz="1600" b="1" dirty="0">
                <a:latin typeface="Arial" panose="020B0604020202020204" pitchFamily="34" charset="0"/>
                <a:cs typeface="Arial" panose="020B0604020202020204" pitchFamily="34" charset="0"/>
              </a:rPr>
              <a:t>1 John		85 AD</a:t>
            </a:r>
          </a:p>
          <a:p>
            <a:r>
              <a:rPr lang="en-US" sz="1600" b="1" dirty="0">
                <a:latin typeface="Arial" panose="020B0604020202020204" pitchFamily="34" charset="0"/>
                <a:cs typeface="Arial" panose="020B0604020202020204" pitchFamily="34" charset="0"/>
              </a:rPr>
              <a:t>2 John		85 AD</a:t>
            </a:r>
          </a:p>
          <a:p>
            <a:r>
              <a:rPr lang="en-US" sz="1600" b="1" dirty="0">
                <a:latin typeface="Arial" panose="020B0604020202020204" pitchFamily="34" charset="0"/>
                <a:cs typeface="Arial" panose="020B0604020202020204" pitchFamily="34" charset="0"/>
              </a:rPr>
              <a:t>3 John		85 AD</a:t>
            </a:r>
          </a:p>
          <a:p>
            <a:r>
              <a:rPr lang="en-US" sz="1600" b="1" dirty="0">
                <a:latin typeface="Arial" panose="020B0604020202020204" pitchFamily="34" charset="0"/>
                <a:cs typeface="Arial" panose="020B0604020202020204" pitchFamily="34" charset="0"/>
              </a:rPr>
              <a:t>Revelation	95 AD</a:t>
            </a: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F51E2DC5-378E-854C-A332-707165DEEF17}"/>
              </a:ext>
            </a:extLst>
          </p:cNvPr>
          <p:cNvSpPr txBox="1"/>
          <p:nvPr/>
        </p:nvSpPr>
        <p:spPr>
          <a:xfrm>
            <a:off x="457200" y="1143000"/>
            <a:ext cx="695960" cy="2648802"/>
          </a:xfrm>
          <a:prstGeom prst="rect">
            <a:avLst/>
          </a:prstGeom>
          <a:solidFill>
            <a:schemeClr val="tx1"/>
          </a:solidFill>
        </p:spPr>
        <p:txBody>
          <a:bodyPr vert="wordArtVert" wrap="none" rtlCol="0">
            <a:spAutoFit/>
          </a:bodyPr>
          <a:lstStyle/>
          <a:p>
            <a:r>
              <a:rPr lang="en-US" sz="2800" dirty="0">
                <a:solidFill>
                  <a:schemeClr val="bg1"/>
                </a:solidFill>
              </a:rPr>
              <a:t>CANON</a:t>
            </a:r>
          </a:p>
        </p:txBody>
      </p:sp>
      <p:sp>
        <p:nvSpPr>
          <p:cNvPr id="6" name="TextBox 5">
            <a:extLst>
              <a:ext uri="{FF2B5EF4-FFF2-40B4-BE49-F238E27FC236}">
                <a16:creationId xmlns:a16="http://schemas.microsoft.com/office/drawing/2014/main" id="{C9AE2C7E-A03C-4E48-A232-60C14185D943}"/>
              </a:ext>
            </a:extLst>
          </p:cNvPr>
          <p:cNvSpPr txBox="1"/>
          <p:nvPr/>
        </p:nvSpPr>
        <p:spPr>
          <a:xfrm>
            <a:off x="4572000" y="125290"/>
            <a:ext cx="695960" cy="6725111"/>
          </a:xfrm>
          <a:prstGeom prst="rect">
            <a:avLst/>
          </a:prstGeom>
          <a:solidFill>
            <a:schemeClr val="tx1"/>
          </a:solidFill>
        </p:spPr>
        <p:txBody>
          <a:bodyPr vert="wordArtVert" wrap="none" rtlCol="0">
            <a:spAutoFit/>
          </a:bodyPr>
          <a:lstStyle/>
          <a:p>
            <a:r>
              <a:rPr lang="en-US" sz="2800" dirty="0">
                <a:solidFill>
                  <a:schemeClr val="bg1"/>
                </a:solidFill>
              </a:rPr>
              <a:t>CHRONOLOGICAL</a:t>
            </a:r>
          </a:p>
        </p:txBody>
      </p:sp>
      <p:sp>
        <p:nvSpPr>
          <p:cNvPr id="7" name="TextBox 6">
            <a:extLst>
              <a:ext uri="{FF2B5EF4-FFF2-40B4-BE49-F238E27FC236}">
                <a16:creationId xmlns:a16="http://schemas.microsoft.com/office/drawing/2014/main" id="{63FA542F-8C30-4545-95F1-978F95B0399D}"/>
              </a:ext>
            </a:extLst>
          </p:cNvPr>
          <p:cNvSpPr txBox="1"/>
          <p:nvPr/>
        </p:nvSpPr>
        <p:spPr>
          <a:xfrm>
            <a:off x="-2895600" y="4419600"/>
            <a:ext cx="184731" cy="369332"/>
          </a:xfrm>
          <a:prstGeom prst="rect">
            <a:avLst/>
          </a:prstGeom>
          <a:noFill/>
        </p:spPr>
        <p:txBody>
          <a:bodyPr wrap="none" rtlCol="0">
            <a:spAutoFit/>
          </a:bodyPr>
          <a:lstStyle/>
          <a:p>
            <a:endParaRPr lang="en-US" dirty="0"/>
          </a:p>
        </p:txBody>
      </p:sp>
      <p:sp>
        <p:nvSpPr>
          <p:cNvPr id="8" name="TextBox 7">
            <a:extLst>
              <a:ext uri="{FF2B5EF4-FFF2-40B4-BE49-F238E27FC236}">
                <a16:creationId xmlns:a16="http://schemas.microsoft.com/office/drawing/2014/main" id="{03A6B7C7-9372-A14C-95C6-401571F2815C}"/>
              </a:ext>
            </a:extLst>
          </p:cNvPr>
          <p:cNvSpPr txBox="1"/>
          <p:nvPr/>
        </p:nvSpPr>
        <p:spPr>
          <a:xfrm>
            <a:off x="29372" y="5780782"/>
            <a:ext cx="1242060" cy="1077218"/>
          </a:xfrm>
          <a:prstGeom prst="rect">
            <a:avLst/>
          </a:prstGeom>
          <a:noFill/>
        </p:spPr>
        <p:txBody>
          <a:bodyPr wrap="square" rtlCol="0">
            <a:spAutoFit/>
          </a:bodyPr>
          <a:lstStyle/>
          <a:p>
            <a:r>
              <a:rPr lang="en-US" sz="1600" i="1" dirty="0"/>
              <a:t>*From Hester, Heart of NT History</a:t>
            </a:r>
          </a:p>
        </p:txBody>
      </p:sp>
    </p:spTree>
    <p:extLst>
      <p:ext uri="{BB962C8B-B14F-4D97-AF65-F5344CB8AC3E}">
        <p14:creationId xmlns:p14="http://schemas.microsoft.com/office/powerpoint/2010/main" val="2956930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48D11-4B4A-7F4F-87FA-29D802DEF44D}"/>
              </a:ext>
            </a:extLst>
          </p:cNvPr>
          <p:cNvSpPr>
            <a:spLocks noGrp="1"/>
          </p:cNvSpPr>
          <p:nvPr>
            <p:ph type="title"/>
          </p:nvPr>
        </p:nvSpPr>
        <p:spPr/>
        <p:txBody>
          <a:bodyPr>
            <a:normAutofit/>
          </a:bodyPr>
          <a:lstStyle/>
          <a:p>
            <a:r>
              <a:rPr lang="en-US" sz="3200" dirty="0"/>
              <a:t>About the New Testament  “Canon”</a:t>
            </a:r>
          </a:p>
        </p:txBody>
      </p:sp>
      <p:sp>
        <p:nvSpPr>
          <p:cNvPr id="3" name="Content Placeholder 2">
            <a:extLst>
              <a:ext uri="{FF2B5EF4-FFF2-40B4-BE49-F238E27FC236}">
                <a16:creationId xmlns:a16="http://schemas.microsoft.com/office/drawing/2014/main" id="{D084CC27-97BF-3748-B3CC-461AF0B630A5}"/>
              </a:ext>
            </a:extLst>
          </p:cNvPr>
          <p:cNvSpPr>
            <a:spLocks noGrp="1"/>
          </p:cNvSpPr>
          <p:nvPr>
            <p:ph idx="1"/>
          </p:nvPr>
        </p:nvSpPr>
        <p:spPr>
          <a:xfrm>
            <a:off x="0" y="1676399"/>
            <a:ext cx="9144000" cy="5103019"/>
          </a:xfrm>
        </p:spPr>
        <p:txBody>
          <a:bodyPr/>
          <a:lstStyle/>
          <a:p>
            <a:pPr marL="118872" indent="0">
              <a:buNone/>
            </a:pPr>
            <a:r>
              <a:rPr lang="en-US" sz="2400" dirty="0"/>
              <a:t>The list of books which are recognized as inspired and authoritative. </a:t>
            </a:r>
          </a:p>
          <a:p>
            <a:pPr marL="118872" indent="0">
              <a:buNone/>
            </a:pPr>
            <a:endParaRPr lang="en-US" dirty="0"/>
          </a:p>
          <a:p>
            <a:endParaRPr lang="en-US" dirty="0"/>
          </a:p>
          <a:p>
            <a:endParaRPr lang="en-US" dirty="0"/>
          </a:p>
          <a:p>
            <a:endParaRPr lang="en-US" dirty="0"/>
          </a:p>
        </p:txBody>
      </p:sp>
      <p:sp>
        <p:nvSpPr>
          <p:cNvPr id="6" name="TextBox 5">
            <a:extLst>
              <a:ext uri="{FF2B5EF4-FFF2-40B4-BE49-F238E27FC236}">
                <a16:creationId xmlns:a16="http://schemas.microsoft.com/office/drawing/2014/main" id="{CA80445A-2EA1-FA4B-9E8F-738F634D433B}"/>
              </a:ext>
            </a:extLst>
          </p:cNvPr>
          <p:cNvSpPr txBox="1"/>
          <p:nvPr/>
        </p:nvSpPr>
        <p:spPr>
          <a:xfrm>
            <a:off x="91476" y="3096986"/>
            <a:ext cx="1554732" cy="1754326"/>
          </a:xfrm>
          <a:prstGeom prst="rect">
            <a:avLst/>
          </a:prstGeom>
          <a:noFill/>
          <a:ln>
            <a:solidFill>
              <a:schemeClr val="tx1"/>
            </a:solidFill>
          </a:ln>
        </p:spPr>
        <p:txBody>
          <a:bodyPr wrap="square" rtlCol="0">
            <a:spAutoFit/>
          </a:bodyPr>
          <a:lstStyle/>
          <a:p>
            <a:r>
              <a:rPr lang="en-US" b="1" u="sng" dirty="0"/>
              <a:t>Gospels</a:t>
            </a:r>
            <a:r>
              <a:rPr lang="en-US" dirty="0"/>
              <a:t> (4)</a:t>
            </a:r>
            <a:endParaRPr lang="en-US" b="1" u="sng" dirty="0"/>
          </a:p>
          <a:p>
            <a:r>
              <a:rPr lang="en-US" dirty="0"/>
              <a:t>Matthew </a:t>
            </a:r>
          </a:p>
          <a:p>
            <a:r>
              <a:rPr lang="en-US" dirty="0"/>
              <a:t>Mark </a:t>
            </a:r>
          </a:p>
          <a:p>
            <a:r>
              <a:rPr lang="en-US" dirty="0"/>
              <a:t>Luke</a:t>
            </a:r>
          </a:p>
          <a:p>
            <a:r>
              <a:rPr lang="en-US" dirty="0"/>
              <a:t>John</a:t>
            </a:r>
          </a:p>
          <a:p>
            <a:endParaRPr lang="en-US" dirty="0"/>
          </a:p>
        </p:txBody>
      </p:sp>
      <p:sp>
        <p:nvSpPr>
          <p:cNvPr id="7" name="TextBox 6">
            <a:extLst>
              <a:ext uri="{FF2B5EF4-FFF2-40B4-BE49-F238E27FC236}">
                <a16:creationId xmlns:a16="http://schemas.microsoft.com/office/drawing/2014/main" id="{045F3FC1-D6CA-5848-8695-40847539D854}"/>
              </a:ext>
            </a:extLst>
          </p:cNvPr>
          <p:cNvSpPr txBox="1"/>
          <p:nvPr/>
        </p:nvSpPr>
        <p:spPr>
          <a:xfrm>
            <a:off x="1757221" y="3096986"/>
            <a:ext cx="1082169" cy="923330"/>
          </a:xfrm>
          <a:prstGeom prst="rect">
            <a:avLst/>
          </a:prstGeom>
          <a:noFill/>
          <a:ln>
            <a:solidFill>
              <a:schemeClr val="tx1"/>
            </a:solidFill>
          </a:ln>
        </p:spPr>
        <p:txBody>
          <a:bodyPr wrap="square" rtlCol="0">
            <a:spAutoFit/>
          </a:bodyPr>
          <a:lstStyle/>
          <a:p>
            <a:r>
              <a:rPr lang="en-US" b="1" u="sng" dirty="0"/>
              <a:t>Acts </a:t>
            </a:r>
            <a:r>
              <a:rPr lang="en-US" u="sng" dirty="0"/>
              <a:t>(1)</a:t>
            </a:r>
          </a:p>
          <a:p>
            <a:r>
              <a:rPr lang="en-US" dirty="0"/>
              <a:t>Book of History</a:t>
            </a:r>
          </a:p>
        </p:txBody>
      </p:sp>
      <p:sp>
        <p:nvSpPr>
          <p:cNvPr id="8" name="TextBox 7">
            <a:extLst>
              <a:ext uri="{FF2B5EF4-FFF2-40B4-BE49-F238E27FC236}">
                <a16:creationId xmlns:a16="http://schemas.microsoft.com/office/drawing/2014/main" id="{05D71320-4DAB-2441-9D73-DC75850A5117}"/>
              </a:ext>
            </a:extLst>
          </p:cNvPr>
          <p:cNvSpPr txBox="1"/>
          <p:nvPr/>
        </p:nvSpPr>
        <p:spPr>
          <a:xfrm>
            <a:off x="2914174" y="3099988"/>
            <a:ext cx="2025683" cy="3139321"/>
          </a:xfrm>
          <a:prstGeom prst="rect">
            <a:avLst/>
          </a:prstGeom>
          <a:noFill/>
          <a:ln>
            <a:solidFill>
              <a:schemeClr val="tx1"/>
            </a:solidFill>
          </a:ln>
        </p:spPr>
        <p:txBody>
          <a:bodyPr wrap="none" rtlCol="0">
            <a:spAutoFit/>
          </a:bodyPr>
          <a:lstStyle/>
          <a:p>
            <a:r>
              <a:rPr lang="en-US" b="1" u="sng" dirty="0"/>
              <a:t>Letters of Paul</a:t>
            </a:r>
            <a:r>
              <a:rPr lang="en-US" dirty="0"/>
              <a:t> (13)</a:t>
            </a:r>
            <a:endParaRPr lang="en-US" b="1" u="sng" dirty="0"/>
          </a:p>
          <a:p>
            <a:r>
              <a:rPr lang="en-US" dirty="0"/>
              <a:t>Thessalonians (2)</a:t>
            </a:r>
          </a:p>
          <a:p>
            <a:r>
              <a:rPr lang="en-US" dirty="0"/>
              <a:t>Corinthians (2)</a:t>
            </a:r>
          </a:p>
          <a:p>
            <a:r>
              <a:rPr lang="en-US" dirty="0"/>
              <a:t>Romans</a:t>
            </a:r>
          </a:p>
          <a:p>
            <a:r>
              <a:rPr lang="en-US" dirty="0"/>
              <a:t>Galatians </a:t>
            </a:r>
          </a:p>
          <a:p>
            <a:r>
              <a:rPr lang="en-US" dirty="0"/>
              <a:t>Philippians</a:t>
            </a:r>
          </a:p>
          <a:p>
            <a:r>
              <a:rPr lang="en-US" dirty="0"/>
              <a:t>Philemon</a:t>
            </a:r>
          </a:p>
          <a:p>
            <a:r>
              <a:rPr lang="en-US" dirty="0"/>
              <a:t>Ephesians</a:t>
            </a:r>
          </a:p>
          <a:p>
            <a:r>
              <a:rPr lang="en-US" dirty="0"/>
              <a:t>Colossians</a:t>
            </a:r>
          </a:p>
          <a:p>
            <a:r>
              <a:rPr lang="en-US" dirty="0"/>
              <a:t>Timothy (2)</a:t>
            </a:r>
          </a:p>
          <a:p>
            <a:r>
              <a:rPr lang="en-US" b="1" dirty="0">
                <a:solidFill>
                  <a:srgbClr val="FF0000"/>
                </a:solidFill>
              </a:rPr>
              <a:t>Titus</a:t>
            </a:r>
          </a:p>
        </p:txBody>
      </p:sp>
      <p:sp>
        <p:nvSpPr>
          <p:cNvPr id="9" name="TextBox 8">
            <a:extLst>
              <a:ext uri="{FF2B5EF4-FFF2-40B4-BE49-F238E27FC236}">
                <a16:creationId xmlns:a16="http://schemas.microsoft.com/office/drawing/2014/main" id="{134057AB-E90B-2A4C-83A1-A9BE516C2B8D}"/>
              </a:ext>
            </a:extLst>
          </p:cNvPr>
          <p:cNvSpPr txBox="1"/>
          <p:nvPr/>
        </p:nvSpPr>
        <p:spPr>
          <a:xfrm>
            <a:off x="5014641" y="3096986"/>
            <a:ext cx="2116849" cy="1754326"/>
          </a:xfrm>
          <a:prstGeom prst="rect">
            <a:avLst/>
          </a:prstGeom>
          <a:noFill/>
          <a:ln>
            <a:solidFill>
              <a:schemeClr val="tx1"/>
            </a:solidFill>
          </a:ln>
        </p:spPr>
        <p:txBody>
          <a:bodyPr wrap="square" rtlCol="0">
            <a:spAutoFit/>
          </a:bodyPr>
          <a:lstStyle/>
          <a:p>
            <a:r>
              <a:rPr lang="en-US" b="1" u="sng" dirty="0"/>
              <a:t>General Letters</a:t>
            </a:r>
            <a:r>
              <a:rPr lang="en-US" b="1" dirty="0"/>
              <a:t> </a:t>
            </a:r>
            <a:r>
              <a:rPr lang="en-US" dirty="0"/>
              <a:t>(8)</a:t>
            </a:r>
          </a:p>
          <a:p>
            <a:r>
              <a:rPr lang="en-US" dirty="0"/>
              <a:t>James</a:t>
            </a:r>
          </a:p>
          <a:p>
            <a:r>
              <a:rPr lang="en-US" dirty="0"/>
              <a:t>1 &amp; 2 Peter</a:t>
            </a:r>
          </a:p>
          <a:p>
            <a:r>
              <a:rPr lang="en-US" dirty="0"/>
              <a:t>1,2, 3 John </a:t>
            </a:r>
          </a:p>
          <a:p>
            <a:r>
              <a:rPr lang="en-US" dirty="0"/>
              <a:t>Jude</a:t>
            </a:r>
          </a:p>
          <a:p>
            <a:r>
              <a:rPr lang="en-US" dirty="0"/>
              <a:t>Hebrews</a:t>
            </a:r>
          </a:p>
        </p:txBody>
      </p:sp>
      <p:sp>
        <p:nvSpPr>
          <p:cNvPr id="10" name="TextBox 9">
            <a:extLst>
              <a:ext uri="{FF2B5EF4-FFF2-40B4-BE49-F238E27FC236}">
                <a16:creationId xmlns:a16="http://schemas.microsoft.com/office/drawing/2014/main" id="{BC2F2823-52DA-514C-81EE-9121E799D0F7}"/>
              </a:ext>
            </a:extLst>
          </p:cNvPr>
          <p:cNvSpPr txBox="1"/>
          <p:nvPr/>
        </p:nvSpPr>
        <p:spPr>
          <a:xfrm>
            <a:off x="7183260" y="3088165"/>
            <a:ext cx="1743123" cy="646331"/>
          </a:xfrm>
          <a:prstGeom prst="rect">
            <a:avLst/>
          </a:prstGeom>
          <a:noFill/>
          <a:ln>
            <a:solidFill>
              <a:schemeClr val="tx1"/>
            </a:solidFill>
          </a:ln>
        </p:spPr>
        <p:txBody>
          <a:bodyPr wrap="square" rtlCol="0">
            <a:spAutoFit/>
          </a:bodyPr>
          <a:lstStyle/>
          <a:p>
            <a:r>
              <a:rPr lang="en-US" b="1" u="sng" dirty="0"/>
              <a:t>Apocalyptic </a:t>
            </a:r>
            <a:r>
              <a:rPr lang="en-US" dirty="0"/>
              <a:t>(1)</a:t>
            </a:r>
          </a:p>
          <a:p>
            <a:r>
              <a:rPr lang="en-US" dirty="0"/>
              <a:t>Revelation</a:t>
            </a:r>
          </a:p>
        </p:txBody>
      </p:sp>
      <p:sp>
        <p:nvSpPr>
          <p:cNvPr id="11" name="TextBox 10">
            <a:extLst>
              <a:ext uri="{FF2B5EF4-FFF2-40B4-BE49-F238E27FC236}">
                <a16:creationId xmlns:a16="http://schemas.microsoft.com/office/drawing/2014/main" id="{098642B6-6552-4740-8F29-66F51538197E}"/>
              </a:ext>
            </a:extLst>
          </p:cNvPr>
          <p:cNvSpPr txBox="1"/>
          <p:nvPr/>
        </p:nvSpPr>
        <p:spPr>
          <a:xfrm>
            <a:off x="2667000" y="2466689"/>
            <a:ext cx="2829621" cy="523220"/>
          </a:xfrm>
          <a:prstGeom prst="rect">
            <a:avLst/>
          </a:prstGeom>
          <a:noFill/>
        </p:spPr>
        <p:txBody>
          <a:bodyPr wrap="none" rtlCol="0">
            <a:spAutoFit/>
          </a:bodyPr>
          <a:lstStyle/>
          <a:p>
            <a:r>
              <a:rPr lang="en-US" sz="2800" dirty="0">
                <a:latin typeface="Aharoni" panose="02010803020104030203" pitchFamily="2" charset="-79"/>
                <a:cs typeface="Aharoni" panose="02010803020104030203" pitchFamily="2" charset="-79"/>
              </a:rPr>
              <a:t>FIVE DIVISIONS</a:t>
            </a:r>
          </a:p>
        </p:txBody>
      </p:sp>
    </p:spTree>
    <p:extLst>
      <p:ext uri="{BB962C8B-B14F-4D97-AF65-F5344CB8AC3E}">
        <p14:creationId xmlns:p14="http://schemas.microsoft.com/office/powerpoint/2010/main" val="4128249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onnie\Desktop\paul-fourth-missionary-journe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07139"/>
            <a:ext cx="9154467" cy="5495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2452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6F7B30-401A-1F49-BC0F-8FE0BB0E4E70}"/>
              </a:ext>
            </a:extLst>
          </p:cNvPr>
          <p:cNvSpPr txBox="1"/>
          <p:nvPr/>
        </p:nvSpPr>
        <p:spPr>
          <a:xfrm>
            <a:off x="2546576" y="-39233"/>
            <a:ext cx="3424207" cy="369332"/>
          </a:xfrm>
          <a:prstGeom prst="rect">
            <a:avLst/>
          </a:prstGeom>
          <a:solidFill>
            <a:schemeClr val="accent1"/>
          </a:solidFill>
        </p:spPr>
        <p:txBody>
          <a:bodyPr wrap="none" rtlCol="0">
            <a:spAutoFit/>
          </a:bodyPr>
          <a:lstStyle/>
          <a:p>
            <a:r>
              <a:rPr lang="en-US" b="1" dirty="0"/>
              <a:t>Approximate Chronology of Acts</a:t>
            </a:r>
          </a:p>
        </p:txBody>
      </p:sp>
      <p:cxnSp>
        <p:nvCxnSpPr>
          <p:cNvPr id="4" name="Straight Connector 3">
            <a:extLst>
              <a:ext uri="{FF2B5EF4-FFF2-40B4-BE49-F238E27FC236}">
                <a16:creationId xmlns:a16="http://schemas.microsoft.com/office/drawing/2014/main" id="{0691A9BF-8FC3-E349-B3D7-9889C4EFF4DB}"/>
              </a:ext>
            </a:extLst>
          </p:cNvPr>
          <p:cNvCxnSpPr>
            <a:cxnSpLocks/>
          </p:cNvCxnSpPr>
          <p:nvPr/>
        </p:nvCxnSpPr>
        <p:spPr>
          <a:xfrm>
            <a:off x="304800" y="575923"/>
            <a:ext cx="8610600"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73B59669-5318-3845-A7D9-916E6BF35D03}"/>
              </a:ext>
            </a:extLst>
          </p:cNvPr>
          <p:cNvCxnSpPr>
            <a:cxnSpLocks/>
          </p:cNvCxnSpPr>
          <p:nvPr/>
        </p:nvCxnSpPr>
        <p:spPr>
          <a:xfrm>
            <a:off x="266700" y="1619410"/>
            <a:ext cx="8610600"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9539F9BD-8E5E-0F46-930A-E95039362D8E}"/>
              </a:ext>
            </a:extLst>
          </p:cNvPr>
          <p:cNvCxnSpPr>
            <a:cxnSpLocks/>
          </p:cNvCxnSpPr>
          <p:nvPr/>
        </p:nvCxnSpPr>
        <p:spPr>
          <a:xfrm>
            <a:off x="350750" y="3086314"/>
            <a:ext cx="8544481"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CA093C3D-E86A-5B4D-A4B6-2F3C8B2FD067}"/>
              </a:ext>
            </a:extLst>
          </p:cNvPr>
          <p:cNvCxnSpPr>
            <a:cxnSpLocks/>
          </p:cNvCxnSpPr>
          <p:nvPr/>
        </p:nvCxnSpPr>
        <p:spPr>
          <a:xfrm>
            <a:off x="284631" y="3317312"/>
            <a:ext cx="8610600"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9837D599-B385-0F40-952C-63D5C8F12B67}"/>
              </a:ext>
            </a:extLst>
          </p:cNvPr>
          <p:cNvCxnSpPr>
            <a:cxnSpLocks/>
          </p:cNvCxnSpPr>
          <p:nvPr/>
        </p:nvCxnSpPr>
        <p:spPr>
          <a:xfrm>
            <a:off x="284631" y="3552251"/>
            <a:ext cx="8610600"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CDE929E5-346B-C244-80A8-EC91EBE28101}"/>
              </a:ext>
            </a:extLst>
          </p:cNvPr>
          <p:cNvCxnSpPr>
            <a:cxnSpLocks/>
          </p:cNvCxnSpPr>
          <p:nvPr/>
        </p:nvCxnSpPr>
        <p:spPr>
          <a:xfrm>
            <a:off x="265090" y="3838575"/>
            <a:ext cx="8610600"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D9604CC9-AAF2-1140-93E1-8E3C3A29F2F6}"/>
              </a:ext>
            </a:extLst>
          </p:cNvPr>
          <p:cNvCxnSpPr>
            <a:cxnSpLocks/>
          </p:cNvCxnSpPr>
          <p:nvPr/>
        </p:nvCxnSpPr>
        <p:spPr>
          <a:xfrm>
            <a:off x="284631" y="5015871"/>
            <a:ext cx="8610600"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57E64003-7149-DE47-99EF-15822AFEC353}"/>
              </a:ext>
            </a:extLst>
          </p:cNvPr>
          <p:cNvCxnSpPr>
            <a:cxnSpLocks/>
          </p:cNvCxnSpPr>
          <p:nvPr/>
        </p:nvCxnSpPr>
        <p:spPr>
          <a:xfrm>
            <a:off x="284631" y="5682110"/>
            <a:ext cx="8610600"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9112A3BE-2091-AB43-B8A4-7352FA116817}"/>
              </a:ext>
            </a:extLst>
          </p:cNvPr>
          <p:cNvCxnSpPr>
            <a:cxnSpLocks/>
          </p:cNvCxnSpPr>
          <p:nvPr/>
        </p:nvCxnSpPr>
        <p:spPr>
          <a:xfrm>
            <a:off x="263658" y="6224590"/>
            <a:ext cx="8610600"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F7726A19-895B-7A46-BE58-09D842B7685B}"/>
              </a:ext>
            </a:extLst>
          </p:cNvPr>
          <p:cNvCxnSpPr>
            <a:cxnSpLocks/>
          </p:cNvCxnSpPr>
          <p:nvPr/>
        </p:nvCxnSpPr>
        <p:spPr>
          <a:xfrm>
            <a:off x="265090" y="6487744"/>
            <a:ext cx="8610600"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B0C38966-C563-794C-9F29-040C92B548D0}"/>
              </a:ext>
            </a:extLst>
          </p:cNvPr>
          <p:cNvCxnSpPr>
            <a:cxnSpLocks/>
          </p:cNvCxnSpPr>
          <p:nvPr/>
        </p:nvCxnSpPr>
        <p:spPr>
          <a:xfrm>
            <a:off x="266700" y="599369"/>
            <a:ext cx="0" cy="5845551"/>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929F597A-1860-994C-9E5E-193A80BE1689}"/>
              </a:ext>
            </a:extLst>
          </p:cNvPr>
          <p:cNvCxnSpPr>
            <a:cxnSpLocks/>
          </p:cNvCxnSpPr>
          <p:nvPr/>
        </p:nvCxnSpPr>
        <p:spPr>
          <a:xfrm>
            <a:off x="8915400" y="599369"/>
            <a:ext cx="0" cy="564903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B7423BFA-4362-BF45-988E-7C9C3E5654BA}"/>
              </a:ext>
            </a:extLst>
          </p:cNvPr>
          <p:cNvCxnSpPr>
            <a:cxnSpLocks/>
          </p:cNvCxnSpPr>
          <p:nvPr/>
        </p:nvCxnSpPr>
        <p:spPr>
          <a:xfrm flipH="1">
            <a:off x="1580633" y="548916"/>
            <a:ext cx="19565" cy="5896004"/>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7F9AA505-C0F3-584C-9BF0-C3FBA7ED860E}"/>
              </a:ext>
            </a:extLst>
          </p:cNvPr>
          <p:cNvCxnSpPr>
            <a:cxnSpLocks/>
          </p:cNvCxnSpPr>
          <p:nvPr/>
        </p:nvCxnSpPr>
        <p:spPr>
          <a:xfrm>
            <a:off x="2682326" y="548916"/>
            <a:ext cx="18892" cy="5896004"/>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E83F90E8-0F5D-3942-9BFF-A3F81F5356A5}"/>
              </a:ext>
            </a:extLst>
          </p:cNvPr>
          <p:cNvSpPr txBox="1"/>
          <p:nvPr/>
        </p:nvSpPr>
        <p:spPr>
          <a:xfrm>
            <a:off x="518075" y="772375"/>
            <a:ext cx="715581" cy="369332"/>
          </a:xfrm>
          <a:prstGeom prst="rect">
            <a:avLst/>
          </a:prstGeom>
          <a:noFill/>
        </p:spPr>
        <p:txBody>
          <a:bodyPr wrap="none" rtlCol="0">
            <a:spAutoFit/>
          </a:bodyPr>
          <a:lstStyle/>
          <a:p>
            <a:r>
              <a:rPr lang="en-US" dirty="0"/>
              <a:t>50-54</a:t>
            </a:r>
          </a:p>
        </p:txBody>
      </p:sp>
      <p:sp>
        <p:nvSpPr>
          <p:cNvPr id="26" name="TextBox 25">
            <a:extLst>
              <a:ext uri="{FF2B5EF4-FFF2-40B4-BE49-F238E27FC236}">
                <a16:creationId xmlns:a16="http://schemas.microsoft.com/office/drawing/2014/main" id="{913DED82-1FFC-274C-B91C-2989E111CA32}"/>
              </a:ext>
            </a:extLst>
          </p:cNvPr>
          <p:cNvSpPr txBox="1"/>
          <p:nvPr/>
        </p:nvSpPr>
        <p:spPr>
          <a:xfrm>
            <a:off x="446162" y="1783930"/>
            <a:ext cx="794754" cy="369332"/>
          </a:xfrm>
          <a:prstGeom prst="rect">
            <a:avLst/>
          </a:prstGeom>
          <a:noFill/>
        </p:spPr>
        <p:txBody>
          <a:bodyPr wrap="square" rtlCol="0">
            <a:spAutoFit/>
          </a:bodyPr>
          <a:lstStyle/>
          <a:p>
            <a:r>
              <a:rPr lang="en-US" dirty="0"/>
              <a:t> 54-58</a:t>
            </a:r>
          </a:p>
        </p:txBody>
      </p:sp>
      <p:sp>
        <p:nvSpPr>
          <p:cNvPr id="27" name="TextBox 26">
            <a:extLst>
              <a:ext uri="{FF2B5EF4-FFF2-40B4-BE49-F238E27FC236}">
                <a16:creationId xmlns:a16="http://schemas.microsoft.com/office/drawing/2014/main" id="{F615E045-0F80-FE40-910E-C69A0B395DCF}"/>
              </a:ext>
            </a:extLst>
          </p:cNvPr>
          <p:cNvSpPr txBox="1"/>
          <p:nvPr/>
        </p:nvSpPr>
        <p:spPr>
          <a:xfrm>
            <a:off x="552745" y="2974384"/>
            <a:ext cx="725278" cy="369332"/>
          </a:xfrm>
          <a:prstGeom prst="rect">
            <a:avLst/>
          </a:prstGeom>
          <a:noFill/>
        </p:spPr>
        <p:txBody>
          <a:bodyPr wrap="square" rtlCol="0">
            <a:spAutoFit/>
          </a:bodyPr>
          <a:lstStyle/>
          <a:p>
            <a:r>
              <a:rPr lang="en-US" dirty="0"/>
              <a:t>   58 </a:t>
            </a:r>
          </a:p>
        </p:txBody>
      </p:sp>
      <p:sp>
        <p:nvSpPr>
          <p:cNvPr id="28" name="TextBox 27">
            <a:extLst>
              <a:ext uri="{FF2B5EF4-FFF2-40B4-BE49-F238E27FC236}">
                <a16:creationId xmlns:a16="http://schemas.microsoft.com/office/drawing/2014/main" id="{6DA201CC-DE45-9B41-9BE2-9DE8A2999725}"/>
              </a:ext>
            </a:extLst>
          </p:cNvPr>
          <p:cNvSpPr txBox="1"/>
          <p:nvPr/>
        </p:nvSpPr>
        <p:spPr>
          <a:xfrm>
            <a:off x="576399" y="5682110"/>
            <a:ext cx="887887" cy="369332"/>
          </a:xfrm>
          <a:prstGeom prst="rect">
            <a:avLst/>
          </a:prstGeom>
          <a:noFill/>
        </p:spPr>
        <p:txBody>
          <a:bodyPr wrap="square" rtlCol="0">
            <a:spAutoFit/>
          </a:bodyPr>
          <a:lstStyle/>
          <a:p>
            <a:r>
              <a:rPr lang="en-US" dirty="0"/>
              <a:t>66-67</a:t>
            </a:r>
          </a:p>
        </p:txBody>
      </p:sp>
      <p:sp>
        <p:nvSpPr>
          <p:cNvPr id="29" name="TextBox 28">
            <a:extLst>
              <a:ext uri="{FF2B5EF4-FFF2-40B4-BE49-F238E27FC236}">
                <a16:creationId xmlns:a16="http://schemas.microsoft.com/office/drawing/2014/main" id="{DD055DEC-6CF7-6745-80A4-10FE2C3DDB94}"/>
              </a:ext>
            </a:extLst>
          </p:cNvPr>
          <p:cNvSpPr txBox="1"/>
          <p:nvPr/>
        </p:nvSpPr>
        <p:spPr>
          <a:xfrm rot="10800000" flipV="1">
            <a:off x="491319" y="3242543"/>
            <a:ext cx="1457278" cy="371070"/>
          </a:xfrm>
          <a:prstGeom prst="rect">
            <a:avLst/>
          </a:prstGeom>
          <a:noFill/>
        </p:spPr>
        <p:txBody>
          <a:bodyPr wrap="square" rtlCol="0">
            <a:spAutoFit/>
          </a:bodyPr>
          <a:lstStyle/>
          <a:p>
            <a:r>
              <a:rPr lang="en-US" dirty="0"/>
              <a:t>58-60 </a:t>
            </a:r>
          </a:p>
        </p:txBody>
      </p:sp>
      <p:sp>
        <p:nvSpPr>
          <p:cNvPr id="30" name="TextBox 29">
            <a:extLst>
              <a:ext uri="{FF2B5EF4-FFF2-40B4-BE49-F238E27FC236}">
                <a16:creationId xmlns:a16="http://schemas.microsoft.com/office/drawing/2014/main" id="{8E0E0FB6-4FEA-9347-872E-133E05D759CB}"/>
              </a:ext>
            </a:extLst>
          </p:cNvPr>
          <p:cNvSpPr txBox="1"/>
          <p:nvPr/>
        </p:nvSpPr>
        <p:spPr>
          <a:xfrm>
            <a:off x="533375" y="3838575"/>
            <a:ext cx="794754" cy="369332"/>
          </a:xfrm>
          <a:prstGeom prst="rect">
            <a:avLst/>
          </a:prstGeom>
          <a:noFill/>
        </p:spPr>
        <p:txBody>
          <a:bodyPr wrap="square" rtlCol="0">
            <a:spAutoFit/>
          </a:bodyPr>
          <a:lstStyle/>
          <a:p>
            <a:r>
              <a:rPr lang="en-US" dirty="0"/>
              <a:t>61-63 </a:t>
            </a:r>
          </a:p>
        </p:txBody>
      </p:sp>
      <p:sp>
        <p:nvSpPr>
          <p:cNvPr id="31" name="TextBox 30">
            <a:extLst>
              <a:ext uri="{FF2B5EF4-FFF2-40B4-BE49-F238E27FC236}">
                <a16:creationId xmlns:a16="http://schemas.microsoft.com/office/drawing/2014/main" id="{4D9A4F3C-02D7-DE42-A75B-30E49D019A6F}"/>
              </a:ext>
            </a:extLst>
          </p:cNvPr>
          <p:cNvSpPr txBox="1"/>
          <p:nvPr/>
        </p:nvSpPr>
        <p:spPr>
          <a:xfrm rot="10800000" flipV="1">
            <a:off x="569137" y="5310189"/>
            <a:ext cx="1137707" cy="369332"/>
          </a:xfrm>
          <a:prstGeom prst="rect">
            <a:avLst/>
          </a:prstGeom>
          <a:noFill/>
        </p:spPr>
        <p:txBody>
          <a:bodyPr wrap="square" rtlCol="0">
            <a:spAutoFit/>
          </a:bodyPr>
          <a:lstStyle/>
          <a:p>
            <a:r>
              <a:rPr lang="en-US" dirty="0"/>
              <a:t>63-66 </a:t>
            </a:r>
          </a:p>
        </p:txBody>
      </p:sp>
      <p:sp>
        <p:nvSpPr>
          <p:cNvPr id="32" name="TextBox 31">
            <a:extLst>
              <a:ext uri="{FF2B5EF4-FFF2-40B4-BE49-F238E27FC236}">
                <a16:creationId xmlns:a16="http://schemas.microsoft.com/office/drawing/2014/main" id="{BFC7D352-D8B4-9043-8CA1-53B0BE05C6CF}"/>
              </a:ext>
            </a:extLst>
          </p:cNvPr>
          <p:cNvSpPr txBox="1"/>
          <p:nvPr/>
        </p:nvSpPr>
        <p:spPr>
          <a:xfrm>
            <a:off x="516921" y="3502574"/>
            <a:ext cx="1183035" cy="369332"/>
          </a:xfrm>
          <a:prstGeom prst="rect">
            <a:avLst/>
          </a:prstGeom>
          <a:noFill/>
        </p:spPr>
        <p:txBody>
          <a:bodyPr wrap="square" rtlCol="0">
            <a:spAutoFit/>
          </a:bodyPr>
          <a:lstStyle/>
          <a:p>
            <a:r>
              <a:rPr lang="en-US" dirty="0"/>
              <a:t>60-61</a:t>
            </a:r>
          </a:p>
        </p:txBody>
      </p:sp>
      <p:sp>
        <p:nvSpPr>
          <p:cNvPr id="33" name="TextBox 32">
            <a:extLst>
              <a:ext uri="{FF2B5EF4-FFF2-40B4-BE49-F238E27FC236}">
                <a16:creationId xmlns:a16="http://schemas.microsoft.com/office/drawing/2014/main" id="{68CB82CA-2014-D94E-9719-923CF426C005}"/>
              </a:ext>
            </a:extLst>
          </p:cNvPr>
          <p:cNvSpPr txBox="1"/>
          <p:nvPr/>
        </p:nvSpPr>
        <p:spPr>
          <a:xfrm>
            <a:off x="503256" y="6186637"/>
            <a:ext cx="1214470" cy="369332"/>
          </a:xfrm>
          <a:prstGeom prst="rect">
            <a:avLst/>
          </a:prstGeom>
          <a:noFill/>
        </p:spPr>
        <p:txBody>
          <a:bodyPr wrap="square" rtlCol="0">
            <a:spAutoFit/>
          </a:bodyPr>
          <a:lstStyle/>
          <a:p>
            <a:r>
              <a:rPr lang="en-US" dirty="0"/>
              <a:t>   68</a:t>
            </a:r>
          </a:p>
        </p:txBody>
      </p:sp>
      <p:sp>
        <p:nvSpPr>
          <p:cNvPr id="35" name="TextBox 34">
            <a:extLst>
              <a:ext uri="{FF2B5EF4-FFF2-40B4-BE49-F238E27FC236}">
                <a16:creationId xmlns:a16="http://schemas.microsoft.com/office/drawing/2014/main" id="{B340BC9E-4F23-B84A-9FDC-D9249FC2880C}"/>
              </a:ext>
            </a:extLst>
          </p:cNvPr>
          <p:cNvSpPr txBox="1"/>
          <p:nvPr/>
        </p:nvSpPr>
        <p:spPr>
          <a:xfrm>
            <a:off x="387542" y="179584"/>
            <a:ext cx="668773" cy="369332"/>
          </a:xfrm>
          <a:prstGeom prst="rect">
            <a:avLst/>
          </a:prstGeom>
          <a:noFill/>
        </p:spPr>
        <p:txBody>
          <a:bodyPr wrap="none" rtlCol="0">
            <a:spAutoFit/>
          </a:bodyPr>
          <a:lstStyle/>
          <a:p>
            <a:r>
              <a:rPr lang="en-US" b="1" dirty="0"/>
              <a:t>Date</a:t>
            </a:r>
          </a:p>
        </p:txBody>
      </p:sp>
      <p:sp>
        <p:nvSpPr>
          <p:cNvPr id="36" name="TextBox 35">
            <a:extLst>
              <a:ext uri="{FF2B5EF4-FFF2-40B4-BE49-F238E27FC236}">
                <a16:creationId xmlns:a16="http://schemas.microsoft.com/office/drawing/2014/main" id="{85C5C1E8-C254-5049-B7E5-A328B1E5AC3C}"/>
              </a:ext>
            </a:extLst>
          </p:cNvPr>
          <p:cNvSpPr txBox="1"/>
          <p:nvPr/>
        </p:nvSpPr>
        <p:spPr>
          <a:xfrm>
            <a:off x="1729821" y="198449"/>
            <a:ext cx="981359" cy="369332"/>
          </a:xfrm>
          <a:prstGeom prst="rect">
            <a:avLst/>
          </a:prstGeom>
          <a:noFill/>
        </p:spPr>
        <p:txBody>
          <a:bodyPr wrap="none" rtlCol="0">
            <a:spAutoFit/>
          </a:bodyPr>
          <a:lstStyle/>
          <a:p>
            <a:r>
              <a:rPr lang="en-US" b="1" dirty="0"/>
              <a:t>Chapter</a:t>
            </a:r>
          </a:p>
        </p:txBody>
      </p:sp>
      <p:sp>
        <p:nvSpPr>
          <p:cNvPr id="37" name="TextBox 36">
            <a:extLst>
              <a:ext uri="{FF2B5EF4-FFF2-40B4-BE49-F238E27FC236}">
                <a16:creationId xmlns:a16="http://schemas.microsoft.com/office/drawing/2014/main" id="{B3A4DC20-4F67-5048-8599-19DBDA9AC03F}"/>
              </a:ext>
            </a:extLst>
          </p:cNvPr>
          <p:cNvSpPr txBox="1"/>
          <p:nvPr/>
        </p:nvSpPr>
        <p:spPr>
          <a:xfrm>
            <a:off x="5105400" y="230037"/>
            <a:ext cx="764953" cy="369332"/>
          </a:xfrm>
          <a:prstGeom prst="rect">
            <a:avLst/>
          </a:prstGeom>
          <a:noFill/>
        </p:spPr>
        <p:txBody>
          <a:bodyPr wrap="none" rtlCol="0">
            <a:spAutoFit/>
          </a:bodyPr>
          <a:lstStyle/>
          <a:p>
            <a:r>
              <a:rPr lang="en-US" b="1" dirty="0"/>
              <a:t>Event</a:t>
            </a:r>
          </a:p>
        </p:txBody>
      </p:sp>
      <p:sp>
        <p:nvSpPr>
          <p:cNvPr id="38" name="TextBox 37">
            <a:extLst>
              <a:ext uri="{FF2B5EF4-FFF2-40B4-BE49-F238E27FC236}">
                <a16:creationId xmlns:a16="http://schemas.microsoft.com/office/drawing/2014/main" id="{D847E7E2-5AE5-4B4F-BF31-699C9A40DEA0}"/>
              </a:ext>
            </a:extLst>
          </p:cNvPr>
          <p:cNvSpPr txBox="1"/>
          <p:nvPr/>
        </p:nvSpPr>
        <p:spPr>
          <a:xfrm>
            <a:off x="1735325" y="576519"/>
            <a:ext cx="817515" cy="615553"/>
          </a:xfrm>
          <a:prstGeom prst="rect">
            <a:avLst/>
          </a:prstGeom>
          <a:noFill/>
        </p:spPr>
        <p:txBody>
          <a:bodyPr wrap="square" rtlCol="0">
            <a:spAutoFit/>
          </a:bodyPr>
          <a:lstStyle/>
          <a:p>
            <a:r>
              <a:rPr lang="en-US" sz="1600" dirty="0"/>
              <a:t>15:36-</a:t>
            </a:r>
          </a:p>
          <a:p>
            <a:r>
              <a:rPr lang="en-US" dirty="0"/>
              <a:t>18:22</a:t>
            </a:r>
          </a:p>
        </p:txBody>
      </p:sp>
      <p:sp>
        <p:nvSpPr>
          <p:cNvPr id="48" name="TextBox 47">
            <a:extLst>
              <a:ext uri="{FF2B5EF4-FFF2-40B4-BE49-F238E27FC236}">
                <a16:creationId xmlns:a16="http://schemas.microsoft.com/office/drawing/2014/main" id="{8E34B39A-5CCE-3F48-8459-9034EA789D44}"/>
              </a:ext>
            </a:extLst>
          </p:cNvPr>
          <p:cNvSpPr txBox="1"/>
          <p:nvPr/>
        </p:nvSpPr>
        <p:spPr>
          <a:xfrm>
            <a:off x="1624741" y="3014240"/>
            <a:ext cx="1058665" cy="338554"/>
          </a:xfrm>
          <a:prstGeom prst="rect">
            <a:avLst/>
          </a:prstGeom>
          <a:noFill/>
        </p:spPr>
        <p:txBody>
          <a:bodyPr wrap="square" rtlCol="0">
            <a:spAutoFit/>
          </a:bodyPr>
          <a:lstStyle/>
          <a:p>
            <a:r>
              <a:rPr lang="en-US" sz="1600" dirty="0"/>
              <a:t>21:18-23</a:t>
            </a:r>
          </a:p>
        </p:txBody>
      </p:sp>
      <p:sp>
        <p:nvSpPr>
          <p:cNvPr id="49" name="TextBox 48">
            <a:extLst>
              <a:ext uri="{FF2B5EF4-FFF2-40B4-BE49-F238E27FC236}">
                <a16:creationId xmlns:a16="http://schemas.microsoft.com/office/drawing/2014/main" id="{AEE7A5F5-CAAF-6944-B1A0-92574945C78E}"/>
              </a:ext>
            </a:extLst>
          </p:cNvPr>
          <p:cNvSpPr txBox="1"/>
          <p:nvPr/>
        </p:nvSpPr>
        <p:spPr>
          <a:xfrm>
            <a:off x="1669976" y="3215330"/>
            <a:ext cx="739305" cy="369332"/>
          </a:xfrm>
          <a:prstGeom prst="rect">
            <a:avLst/>
          </a:prstGeom>
          <a:noFill/>
        </p:spPr>
        <p:txBody>
          <a:bodyPr wrap="none" rtlCol="0">
            <a:spAutoFit/>
          </a:bodyPr>
          <a:lstStyle/>
          <a:p>
            <a:r>
              <a:rPr lang="en-US" dirty="0"/>
              <a:t>24-26</a:t>
            </a:r>
          </a:p>
        </p:txBody>
      </p:sp>
      <p:sp>
        <p:nvSpPr>
          <p:cNvPr id="50" name="TextBox 49">
            <a:extLst>
              <a:ext uri="{FF2B5EF4-FFF2-40B4-BE49-F238E27FC236}">
                <a16:creationId xmlns:a16="http://schemas.microsoft.com/office/drawing/2014/main" id="{FECAADB6-A816-674A-B663-F52E0D199284}"/>
              </a:ext>
            </a:extLst>
          </p:cNvPr>
          <p:cNvSpPr txBox="1"/>
          <p:nvPr/>
        </p:nvSpPr>
        <p:spPr>
          <a:xfrm>
            <a:off x="1640242" y="3468268"/>
            <a:ext cx="936243" cy="338554"/>
          </a:xfrm>
          <a:prstGeom prst="rect">
            <a:avLst/>
          </a:prstGeom>
          <a:noFill/>
        </p:spPr>
        <p:txBody>
          <a:bodyPr wrap="square" rtlCol="0">
            <a:spAutoFit/>
          </a:bodyPr>
          <a:lstStyle/>
          <a:p>
            <a:r>
              <a:rPr lang="en-US" sz="1600" dirty="0"/>
              <a:t>27-28:16</a:t>
            </a:r>
          </a:p>
        </p:txBody>
      </p:sp>
      <p:sp>
        <p:nvSpPr>
          <p:cNvPr id="51" name="TextBox 50">
            <a:extLst>
              <a:ext uri="{FF2B5EF4-FFF2-40B4-BE49-F238E27FC236}">
                <a16:creationId xmlns:a16="http://schemas.microsoft.com/office/drawing/2014/main" id="{24B23B09-E2EE-7440-A6C0-3D8AC057FC98}"/>
              </a:ext>
            </a:extLst>
          </p:cNvPr>
          <p:cNvSpPr txBox="1"/>
          <p:nvPr/>
        </p:nvSpPr>
        <p:spPr>
          <a:xfrm>
            <a:off x="1660456" y="3815517"/>
            <a:ext cx="967252" cy="369332"/>
          </a:xfrm>
          <a:prstGeom prst="rect">
            <a:avLst/>
          </a:prstGeom>
          <a:noFill/>
        </p:spPr>
        <p:txBody>
          <a:bodyPr wrap="none" rtlCol="0">
            <a:spAutoFit/>
          </a:bodyPr>
          <a:lstStyle/>
          <a:p>
            <a:r>
              <a:rPr lang="en-US" dirty="0"/>
              <a:t>28:17-31</a:t>
            </a:r>
          </a:p>
        </p:txBody>
      </p:sp>
      <p:sp>
        <p:nvSpPr>
          <p:cNvPr id="56" name="TextBox 55">
            <a:extLst>
              <a:ext uri="{FF2B5EF4-FFF2-40B4-BE49-F238E27FC236}">
                <a16:creationId xmlns:a16="http://schemas.microsoft.com/office/drawing/2014/main" id="{458EA923-9F9C-F143-9968-B4F84457407F}"/>
              </a:ext>
            </a:extLst>
          </p:cNvPr>
          <p:cNvSpPr txBox="1"/>
          <p:nvPr/>
        </p:nvSpPr>
        <p:spPr>
          <a:xfrm>
            <a:off x="2705715" y="589946"/>
            <a:ext cx="3570786" cy="830997"/>
          </a:xfrm>
          <a:prstGeom prst="rect">
            <a:avLst/>
          </a:prstGeom>
          <a:noFill/>
        </p:spPr>
        <p:txBody>
          <a:bodyPr wrap="none" rtlCol="0">
            <a:spAutoFit/>
          </a:bodyPr>
          <a:lstStyle/>
          <a:p>
            <a:r>
              <a:rPr lang="en-US" sz="1600" b="1" dirty="0"/>
              <a:t>SECOND MISSIONARY JOURNEY </a:t>
            </a:r>
          </a:p>
          <a:p>
            <a:r>
              <a:rPr lang="en-US" sz="1600" dirty="0"/>
              <a:t>Syria, Cilicia, Galatia, Troas, Philippi, </a:t>
            </a:r>
          </a:p>
          <a:p>
            <a:r>
              <a:rPr lang="en-US" sz="1600" dirty="0" err="1"/>
              <a:t>Thess</a:t>
            </a:r>
            <a:r>
              <a:rPr lang="en-US" sz="1600" dirty="0"/>
              <a:t>, Berea, Athens, Corinth, Ephesus</a:t>
            </a:r>
          </a:p>
        </p:txBody>
      </p:sp>
      <p:sp>
        <p:nvSpPr>
          <p:cNvPr id="58" name="TextBox 57">
            <a:extLst>
              <a:ext uri="{FF2B5EF4-FFF2-40B4-BE49-F238E27FC236}">
                <a16:creationId xmlns:a16="http://schemas.microsoft.com/office/drawing/2014/main" id="{F964EBF2-CAA6-B546-9B03-3C2CFAED7295}"/>
              </a:ext>
            </a:extLst>
          </p:cNvPr>
          <p:cNvSpPr txBox="1"/>
          <p:nvPr/>
        </p:nvSpPr>
        <p:spPr>
          <a:xfrm>
            <a:off x="2826917" y="3008468"/>
            <a:ext cx="1804468" cy="338554"/>
          </a:xfrm>
          <a:prstGeom prst="rect">
            <a:avLst/>
          </a:prstGeom>
          <a:noFill/>
        </p:spPr>
        <p:txBody>
          <a:bodyPr wrap="none" rtlCol="0">
            <a:spAutoFit/>
          </a:bodyPr>
          <a:lstStyle/>
          <a:p>
            <a:r>
              <a:rPr lang="en-US" sz="1600" dirty="0"/>
              <a:t>Arrest in Jerusalem</a:t>
            </a:r>
          </a:p>
        </p:txBody>
      </p:sp>
      <p:sp>
        <p:nvSpPr>
          <p:cNvPr id="59" name="TextBox 58">
            <a:extLst>
              <a:ext uri="{FF2B5EF4-FFF2-40B4-BE49-F238E27FC236}">
                <a16:creationId xmlns:a16="http://schemas.microsoft.com/office/drawing/2014/main" id="{F9B546D9-BB2A-9D4A-A679-FE8506DFD0F4}"/>
              </a:ext>
            </a:extLst>
          </p:cNvPr>
          <p:cNvSpPr txBox="1"/>
          <p:nvPr/>
        </p:nvSpPr>
        <p:spPr>
          <a:xfrm>
            <a:off x="2817068" y="3267814"/>
            <a:ext cx="2396810" cy="338554"/>
          </a:xfrm>
          <a:prstGeom prst="rect">
            <a:avLst/>
          </a:prstGeom>
          <a:noFill/>
        </p:spPr>
        <p:txBody>
          <a:bodyPr wrap="none" rtlCol="0">
            <a:spAutoFit/>
          </a:bodyPr>
          <a:lstStyle/>
          <a:p>
            <a:r>
              <a:rPr lang="en-US" sz="1600" dirty="0"/>
              <a:t>Imprisonment in Caesarea</a:t>
            </a:r>
          </a:p>
        </p:txBody>
      </p:sp>
      <p:sp>
        <p:nvSpPr>
          <p:cNvPr id="60" name="TextBox 59">
            <a:extLst>
              <a:ext uri="{FF2B5EF4-FFF2-40B4-BE49-F238E27FC236}">
                <a16:creationId xmlns:a16="http://schemas.microsoft.com/office/drawing/2014/main" id="{911A39E0-97E4-B940-A4F1-759BF9B21086}"/>
              </a:ext>
            </a:extLst>
          </p:cNvPr>
          <p:cNvSpPr txBox="1"/>
          <p:nvPr/>
        </p:nvSpPr>
        <p:spPr>
          <a:xfrm>
            <a:off x="2803786" y="3502695"/>
            <a:ext cx="1583254" cy="338554"/>
          </a:xfrm>
          <a:prstGeom prst="rect">
            <a:avLst/>
          </a:prstGeom>
          <a:noFill/>
        </p:spPr>
        <p:txBody>
          <a:bodyPr wrap="none" rtlCol="0">
            <a:spAutoFit/>
          </a:bodyPr>
          <a:lstStyle/>
          <a:p>
            <a:r>
              <a:rPr lang="en-US" sz="1600" dirty="0"/>
              <a:t>Voyage to Rome</a:t>
            </a:r>
          </a:p>
        </p:txBody>
      </p:sp>
      <p:sp>
        <p:nvSpPr>
          <p:cNvPr id="61" name="TextBox 60">
            <a:extLst>
              <a:ext uri="{FF2B5EF4-FFF2-40B4-BE49-F238E27FC236}">
                <a16:creationId xmlns:a16="http://schemas.microsoft.com/office/drawing/2014/main" id="{7587C308-B079-1041-AE7C-AB91C810FB6C}"/>
              </a:ext>
            </a:extLst>
          </p:cNvPr>
          <p:cNvSpPr txBox="1"/>
          <p:nvPr/>
        </p:nvSpPr>
        <p:spPr>
          <a:xfrm>
            <a:off x="2803786" y="3815628"/>
            <a:ext cx="2657651" cy="338554"/>
          </a:xfrm>
          <a:prstGeom prst="rect">
            <a:avLst/>
          </a:prstGeom>
          <a:noFill/>
        </p:spPr>
        <p:txBody>
          <a:bodyPr wrap="none" rtlCol="0">
            <a:spAutoFit/>
          </a:bodyPr>
          <a:lstStyle/>
          <a:p>
            <a:r>
              <a:rPr lang="en-US" sz="1600" dirty="0"/>
              <a:t>Paul’s imprisonment in Rome</a:t>
            </a:r>
          </a:p>
        </p:txBody>
      </p:sp>
      <p:sp>
        <p:nvSpPr>
          <p:cNvPr id="62" name="TextBox 61">
            <a:extLst>
              <a:ext uri="{FF2B5EF4-FFF2-40B4-BE49-F238E27FC236}">
                <a16:creationId xmlns:a16="http://schemas.microsoft.com/office/drawing/2014/main" id="{3DB4390E-E851-6B4F-A70F-424288A81556}"/>
              </a:ext>
            </a:extLst>
          </p:cNvPr>
          <p:cNvSpPr txBox="1"/>
          <p:nvPr/>
        </p:nvSpPr>
        <p:spPr>
          <a:xfrm>
            <a:off x="2799408" y="5325579"/>
            <a:ext cx="2353914" cy="338554"/>
          </a:xfrm>
          <a:prstGeom prst="rect">
            <a:avLst/>
          </a:prstGeom>
          <a:noFill/>
        </p:spPr>
        <p:txBody>
          <a:bodyPr wrap="none" rtlCol="0">
            <a:spAutoFit/>
          </a:bodyPr>
          <a:lstStyle/>
          <a:p>
            <a:r>
              <a:rPr lang="en-US" sz="1600" dirty="0"/>
              <a:t>Paul’s release from prison</a:t>
            </a:r>
          </a:p>
        </p:txBody>
      </p:sp>
      <p:sp>
        <p:nvSpPr>
          <p:cNvPr id="64" name="TextBox 63">
            <a:extLst>
              <a:ext uri="{FF2B5EF4-FFF2-40B4-BE49-F238E27FC236}">
                <a16:creationId xmlns:a16="http://schemas.microsoft.com/office/drawing/2014/main" id="{E6C5CD12-FFC6-8B46-A8C7-E0E822D9CD0F}"/>
              </a:ext>
            </a:extLst>
          </p:cNvPr>
          <p:cNvSpPr txBox="1"/>
          <p:nvPr/>
        </p:nvSpPr>
        <p:spPr>
          <a:xfrm>
            <a:off x="2807059" y="5767559"/>
            <a:ext cx="2798330" cy="338554"/>
          </a:xfrm>
          <a:prstGeom prst="rect">
            <a:avLst/>
          </a:prstGeom>
          <a:noFill/>
        </p:spPr>
        <p:txBody>
          <a:bodyPr wrap="none" rtlCol="0">
            <a:spAutoFit/>
          </a:bodyPr>
          <a:lstStyle/>
          <a:p>
            <a:r>
              <a:rPr lang="en-US" sz="1600" dirty="0"/>
              <a:t>Second imprisonment in Rome</a:t>
            </a:r>
          </a:p>
        </p:txBody>
      </p:sp>
      <p:sp>
        <p:nvSpPr>
          <p:cNvPr id="65" name="TextBox 64">
            <a:extLst>
              <a:ext uri="{FF2B5EF4-FFF2-40B4-BE49-F238E27FC236}">
                <a16:creationId xmlns:a16="http://schemas.microsoft.com/office/drawing/2014/main" id="{EA7CC2E3-B6DB-6A4D-8AAD-DDE5F4DAE836}"/>
              </a:ext>
            </a:extLst>
          </p:cNvPr>
          <p:cNvSpPr txBox="1"/>
          <p:nvPr/>
        </p:nvSpPr>
        <p:spPr>
          <a:xfrm>
            <a:off x="2819185" y="6224590"/>
            <a:ext cx="2642252" cy="553998"/>
          </a:xfrm>
          <a:prstGeom prst="rect">
            <a:avLst/>
          </a:prstGeom>
          <a:noFill/>
        </p:spPr>
        <p:txBody>
          <a:bodyPr wrap="square" rtlCol="0">
            <a:spAutoFit/>
          </a:bodyPr>
          <a:lstStyle/>
          <a:p>
            <a:r>
              <a:rPr lang="en-US" sz="1600" dirty="0"/>
              <a:t>Paul’s Martyrdom</a:t>
            </a:r>
          </a:p>
          <a:p>
            <a:r>
              <a:rPr lang="en-US" sz="1400" dirty="0"/>
              <a:t>	</a:t>
            </a:r>
          </a:p>
        </p:txBody>
      </p:sp>
      <p:sp>
        <p:nvSpPr>
          <p:cNvPr id="67" name="TextBox 66">
            <a:extLst>
              <a:ext uri="{FF2B5EF4-FFF2-40B4-BE49-F238E27FC236}">
                <a16:creationId xmlns:a16="http://schemas.microsoft.com/office/drawing/2014/main" id="{DB0E4738-16D9-BC41-ACDD-FCBCA9A6E71D}"/>
              </a:ext>
            </a:extLst>
          </p:cNvPr>
          <p:cNvSpPr txBox="1"/>
          <p:nvPr/>
        </p:nvSpPr>
        <p:spPr>
          <a:xfrm>
            <a:off x="1844864" y="6491033"/>
            <a:ext cx="5622373" cy="369332"/>
          </a:xfrm>
          <a:prstGeom prst="rect">
            <a:avLst/>
          </a:prstGeom>
          <a:noFill/>
        </p:spPr>
        <p:txBody>
          <a:bodyPr wrap="none" rtlCol="0">
            <a:spAutoFit/>
          </a:bodyPr>
          <a:lstStyle/>
          <a:p>
            <a:r>
              <a:rPr lang="en-US" dirty="0"/>
              <a:t>*</a:t>
            </a:r>
            <a:r>
              <a:rPr lang="en-US" sz="1400" dirty="0"/>
              <a:t>Taken from Harkrider Workbook Commentary on Acts - Book 1, </a:t>
            </a:r>
            <a:r>
              <a:rPr lang="en-US" sz="1400" i="1" dirty="0"/>
              <a:t>page 4-5</a:t>
            </a:r>
          </a:p>
        </p:txBody>
      </p:sp>
      <p:sp>
        <p:nvSpPr>
          <p:cNvPr id="3" name="TextBox 2">
            <a:extLst>
              <a:ext uri="{FF2B5EF4-FFF2-40B4-BE49-F238E27FC236}">
                <a16:creationId xmlns:a16="http://schemas.microsoft.com/office/drawing/2014/main" id="{F4BAD97B-CA8F-0642-B7F8-AC2E3FC85FCB}"/>
              </a:ext>
            </a:extLst>
          </p:cNvPr>
          <p:cNvSpPr txBox="1"/>
          <p:nvPr/>
        </p:nvSpPr>
        <p:spPr>
          <a:xfrm>
            <a:off x="1688205" y="1635159"/>
            <a:ext cx="761427" cy="646331"/>
          </a:xfrm>
          <a:prstGeom prst="rect">
            <a:avLst/>
          </a:prstGeom>
          <a:noFill/>
        </p:spPr>
        <p:txBody>
          <a:bodyPr wrap="none" rtlCol="0">
            <a:spAutoFit/>
          </a:bodyPr>
          <a:lstStyle/>
          <a:p>
            <a:r>
              <a:rPr lang="en-US" dirty="0"/>
              <a:t>18:23-</a:t>
            </a:r>
          </a:p>
          <a:p>
            <a:r>
              <a:rPr lang="en-US" dirty="0"/>
              <a:t>21:17</a:t>
            </a:r>
          </a:p>
        </p:txBody>
      </p:sp>
      <p:sp>
        <p:nvSpPr>
          <p:cNvPr id="5" name="TextBox 4">
            <a:extLst>
              <a:ext uri="{FF2B5EF4-FFF2-40B4-BE49-F238E27FC236}">
                <a16:creationId xmlns:a16="http://schemas.microsoft.com/office/drawing/2014/main" id="{4DAB6A22-4C29-E544-883F-785CD8EAC3A2}"/>
              </a:ext>
            </a:extLst>
          </p:cNvPr>
          <p:cNvSpPr txBox="1"/>
          <p:nvPr/>
        </p:nvSpPr>
        <p:spPr>
          <a:xfrm>
            <a:off x="2741427" y="1667515"/>
            <a:ext cx="2963440" cy="830997"/>
          </a:xfrm>
          <a:prstGeom prst="rect">
            <a:avLst/>
          </a:prstGeom>
          <a:noFill/>
        </p:spPr>
        <p:txBody>
          <a:bodyPr wrap="none" rtlCol="0">
            <a:spAutoFit/>
          </a:bodyPr>
          <a:lstStyle/>
          <a:p>
            <a:r>
              <a:rPr lang="en-US" sz="1600" b="1" dirty="0"/>
              <a:t>THIRD MISSIONARY JOURNEY</a:t>
            </a:r>
          </a:p>
          <a:p>
            <a:r>
              <a:rPr lang="en-US" sz="1600" dirty="0"/>
              <a:t>Ephesus, Macedonia, Achaia, </a:t>
            </a:r>
          </a:p>
          <a:p>
            <a:r>
              <a:rPr lang="en-US" sz="1600" dirty="0"/>
              <a:t>Corinth, Philippi, Troas, Miletus</a:t>
            </a:r>
          </a:p>
        </p:txBody>
      </p:sp>
      <p:cxnSp>
        <p:nvCxnSpPr>
          <p:cNvPr id="7" name="Straight Connector 6">
            <a:extLst>
              <a:ext uri="{FF2B5EF4-FFF2-40B4-BE49-F238E27FC236}">
                <a16:creationId xmlns:a16="http://schemas.microsoft.com/office/drawing/2014/main" id="{8BE3FDFA-C04D-4542-8E90-9339FA1ED464}"/>
              </a:ext>
            </a:extLst>
          </p:cNvPr>
          <p:cNvCxnSpPr>
            <a:cxnSpLocks/>
          </p:cNvCxnSpPr>
          <p:nvPr/>
        </p:nvCxnSpPr>
        <p:spPr>
          <a:xfrm flipH="1">
            <a:off x="6287486" y="584066"/>
            <a:ext cx="28950" cy="5882234"/>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id="{A20AC5DD-D0DE-5441-AA1A-AAF4813E6127}"/>
              </a:ext>
            </a:extLst>
          </p:cNvPr>
          <p:cNvCxnSpPr>
            <a:cxnSpLocks/>
          </p:cNvCxnSpPr>
          <p:nvPr/>
        </p:nvCxnSpPr>
        <p:spPr>
          <a:xfrm flipV="1">
            <a:off x="6310044" y="560615"/>
            <a:ext cx="2605356" cy="50510"/>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cxnSp>
        <p:nvCxnSpPr>
          <p:cNvPr id="68" name="Straight Connector 67">
            <a:extLst>
              <a:ext uri="{FF2B5EF4-FFF2-40B4-BE49-F238E27FC236}">
                <a16:creationId xmlns:a16="http://schemas.microsoft.com/office/drawing/2014/main" id="{2B5B7AA5-09BB-3E49-BCF7-5E9CE6685CF5}"/>
              </a:ext>
            </a:extLst>
          </p:cNvPr>
          <p:cNvCxnSpPr>
            <a:cxnSpLocks/>
          </p:cNvCxnSpPr>
          <p:nvPr/>
        </p:nvCxnSpPr>
        <p:spPr>
          <a:xfrm flipH="1">
            <a:off x="8872500" y="521572"/>
            <a:ext cx="25419" cy="5944440"/>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8BD3664E-7CEC-2F40-9DA7-0CDA019DCBB0}"/>
              </a:ext>
            </a:extLst>
          </p:cNvPr>
          <p:cNvCxnSpPr>
            <a:cxnSpLocks/>
          </p:cNvCxnSpPr>
          <p:nvPr/>
        </p:nvCxnSpPr>
        <p:spPr>
          <a:xfrm flipV="1">
            <a:off x="6288290" y="6466300"/>
            <a:ext cx="2586064" cy="20867"/>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sp>
        <p:nvSpPr>
          <p:cNvPr id="42" name="TextBox 41">
            <a:extLst>
              <a:ext uri="{FF2B5EF4-FFF2-40B4-BE49-F238E27FC236}">
                <a16:creationId xmlns:a16="http://schemas.microsoft.com/office/drawing/2014/main" id="{623E3F13-087D-A34B-9397-82A1D2D86969}"/>
              </a:ext>
            </a:extLst>
          </p:cNvPr>
          <p:cNvSpPr txBox="1"/>
          <p:nvPr/>
        </p:nvSpPr>
        <p:spPr>
          <a:xfrm>
            <a:off x="6597425" y="202808"/>
            <a:ext cx="2023311" cy="369332"/>
          </a:xfrm>
          <a:prstGeom prst="rect">
            <a:avLst/>
          </a:prstGeom>
          <a:noFill/>
        </p:spPr>
        <p:txBody>
          <a:bodyPr wrap="none" rtlCol="0">
            <a:spAutoFit/>
          </a:bodyPr>
          <a:lstStyle/>
          <a:p>
            <a:r>
              <a:rPr lang="en-US" b="1" dirty="0"/>
              <a:t>Letters Paul wrote</a:t>
            </a:r>
          </a:p>
        </p:txBody>
      </p:sp>
      <p:sp>
        <p:nvSpPr>
          <p:cNvPr id="44" name="TextBox 43">
            <a:extLst>
              <a:ext uri="{FF2B5EF4-FFF2-40B4-BE49-F238E27FC236}">
                <a16:creationId xmlns:a16="http://schemas.microsoft.com/office/drawing/2014/main" id="{65665813-5DD1-FC4F-9FB4-59B3BAC83E74}"/>
              </a:ext>
            </a:extLst>
          </p:cNvPr>
          <p:cNvSpPr txBox="1"/>
          <p:nvPr/>
        </p:nvSpPr>
        <p:spPr>
          <a:xfrm>
            <a:off x="6647942" y="548916"/>
            <a:ext cx="1638590" cy="338554"/>
          </a:xfrm>
          <a:prstGeom prst="rect">
            <a:avLst/>
          </a:prstGeom>
          <a:noFill/>
        </p:spPr>
        <p:txBody>
          <a:bodyPr wrap="none" rtlCol="0">
            <a:spAutoFit/>
          </a:bodyPr>
          <a:lstStyle/>
          <a:p>
            <a:pPr algn="ctr"/>
            <a:r>
              <a:rPr lang="en-US" sz="1600" b="1" dirty="0"/>
              <a:t>FROM CORINTH</a:t>
            </a:r>
          </a:p>
        </p:txBody>
      </p:sp>
      <p:sp>
        <p:nvSpPr>
          <p:cNvPr id="45" name="TextBox 44">
            <a:extLst>
              <a:ext uri="{FF2B5EF4-FFF2-40B4-BE49-F238E27FC236}">
                <a16:creationId xmlns:a16="http://schemas.microsoft.com/office/drawing/2014/main" id="{127BC4F3-C225-124A-85DC-87C175BCF147}"/>
              </a:ext>
            </a:extLst>
          </p:cNvPr>
          <p:cNvSpPr txBox="1"/>
          <p:nvPr/>
        </p:nvSpPr>
        <p:spPr>
          <a:xfrm>
            <a:off x="6402532" y="831264"/>
            <a:ext cx="2169568" cy="584775"/>
          </a:xfrm>
          <a:prstGeom prst="rect">
            <a:avLst/>
          </a:prstGeom>
          <a:noFill/>
        </p:spPr>
        <p:txBody>
          <a:bodyPr wrap="none" rtlCol="0">
            <a:spAutoFit/>
          </a:bodyPr>
          <a:lstStyle/>
          <a:p>
            <a:r>
              <a:rPr lang="en-US" sz="1600" dirty="0"/>
              <a:t>AD 52 - 1 Thessalonians</a:t>
            </a:r>
          </a:p>
          <a:p>
            <a:r>
              <a:rPr lang="en-US" sz="1600" dirty="0"/>
              <a:t>AD 53 - 2 Thessalonians</a:t>
            </a:r>
          </a:p>
        </p:txBody>
      </p:sp>
      <p:sp>
        <p:nvSpPr>
          <p:cNvPr id="46" name="TextBox 45">
            <a:extLst>
              <a:ext uri="{FF2B5EF4-FFF2-40B4-BE49-F238E27FC236}">
                <a16:creationId xmlns:a16="http://schemas.microsoft.com/office/drawing/2014/main" id="{89BBDE5E-D461-F142-BD76-FEAF4094A2FA}"/>
              </a:ext>
            </a:extLst>
          </p:cNvPr>
          <p:cNvSpPr txBox="1"/>
          <p:nvPr/>
        </p:nvSpPr>
        <p:spPr>
          <a:xfrm>
            <a:off x="6675091" y="1579629"/>
            <a:ext cx="1478290" cy="307777"/>
          </a:xfrm>
          <a:prstGeom prst="rect">
            <a:avLst/>
          </a:prstGeom>
          <a:noFill/>
        </p:spPr>
        <p:txBody>
          <a:bodyPr wrap="none" rtlCol="0">
            <a:spAutoFit/>
          </a:bodyPr>
          <a:lstStyle/>
          <a:p>
            <a:r>
              <a:rPr lang="en-US" sz="1400" b="1" dirty="0"/>
              <a:t>FROM EPHESUS</a:t>
            </a:r>
          </a:p>
        </p:txBody>
      </p:sp>
      <p:sp>
        <p:nvSpPr>
          <p:cNvPr id="47" name="TextBox 46">
            <a:extLst>
              <a:ext uri="{FF2B5EF4-FFF2-40B4-BE49-F238E27FC236}">
                <a16:creationId xmlns:a16="http://schemas.microsoft.com/office/drawing/2014/main" id="{B3A52A2E-A2B3-D44E-826C-742B9C333E84}"/>
              </a:ext>
            </a:extLst>
          </p:cNvPr>
          <p:cNvSpPr txBox="1"/>
          <p:nvPr/>
        </p:nvSpPr>
        <p:spPr>
          <a:xfrm>
            <a:off x="6597425" y="1797894"/>
            <a:ext cx="1475469" cy="276999"/>
          </a:xfrm>
          <a:prstGeom prst="rect">
            <a:avLst/>
          </a:prstGeom>
          <a:noFill/>
        </p:spPr>
        <p:txBody>
          <a:bodyPr wrap="none" rtlCol="0">
            <a:spAutoFit/>
          </a:bodyPr>
          <a:lstStyle/>
          <a:p>
            <a:r>
              <a:rPr lang="en-US" sz="1200" dirty="0"/>
              <a:t>AD 56- 1 Corinthians</a:t>
            </a:r>
          </a:p>
        </p:txBody>
      </p:sp>
      <p:sp>
        <p:nvSpPr>
          <p:cNvPr id="70" name="TextBox 69">
            <a:extLst>
              <a:ext uri="{FF2B5EF4-FFF2-40B4-BE49-F238E27FC236}">
                <a16:creationId xmlns:a16="http://schemas.microsoft.com/office/drawing/2014/main" id="{1361C123-C12F-9248-9377-493F4D86BDB3}"/>
              </a:ext>
            </a:extLst>
          </p:cNvPr>
          <p:cNvSpPr txBox="1"/>
          <p:nvPr/>
        </p:nvSpPr>
        <p:spPr>
          <a:xfrm>
            <a:off x="6541704" y="1968596"/>
            <a:ext cx="2134751" cy="492443"/>
          </a:xfrm>
          <a:prstGeom prst="rect">
            <a:avLst/>
          </a:prstGeom>
          <a:noFill/>
        </p:spPr>
        <p:txBody>
          <a:bodyPr wrap="square" rtlCol="0">
            <a:spAutoFit/>
          </a:bodyPr>
          <a:lstStyle/>
          <a:p>
            <a:r>
              <a:rPr lang="en-US" sz="1400" b="1" dirty="0"/>
              <a:t>FROM MACEDONIA</a:t>
            </a:r>
          </a:p>
          <a:p>
            <a:r>
              <a:rPr lang="en-US" sz="1200" dirty="0"/>
              <a:t>AD 57 - 2 Corinthians</a:t>
            </a:r>
          </a:p>
        </p:txBody>
      </p:sp>
      <p:sp>
        <p:nvSpPr>
          <p:cNvPr id="82" name="TextBox 81">
            <a:extLst>
              <a:ext uri="{FF2B5EF4-FFF2-40B4-BE49-F238E27FC236}">
                <a16:creationId xmlns:a16="http://schemas.microsoft.com/office/drawing/2014/main" id="{7480A6B1-8564-2E4F-8FF2-C6A5E08B3B86}"/>
              </a:ext>
            </a:extLst>
          </p:cNvPr>
          <p:cNvSpPr txBox="1"/>
          <p:nvPr/>
        </p:nvSpPr>
        <p:spPr>
          <a:xfrm>
            <a:off x="6666264" y="2360103"/>
            <a:ext cx="1455270" cy="307777"/>
          </a:xfrm>
          <a:prstGeom prst="rect">
            <a:avLst/>
          </a:prstGeom>
          <a:noFill/>
        </p:spPr>
        <p:txBody>
          <a:bodyPr wrap="none" rtlCol="0">
            <a:spAutoFit/>
          </a:bodyPr>
          <a:lstStyle/>
          <a:p>
            <a:r>
              <a:rPr lang="en-US" sz="1400" b="1" dirty="0"/>
              <a:t>FROM CORINTH</a:t>
            </a:r>
          </a:p>
        </p:txBody>
      </p:sp>
      <p:sp>
        <p:nvSpPr>
          <p:cNvPr id="83" name="TextBox 82">
            <a:extLst>
              <a:ext uri="{FF2B5EF4-FFF2-40B4-BE49-F238E27FC236}">
                <a16:creationId xmlns:a16="http://schemas.microsoft.com/office/drawing/2014/main" id="{C29F8E68-45BE-F246-A8FB-0F0ED947CCE5}"/>
              </a:ext>
            </a:extLst>
          </p:cNvPr>
          <p:cNvSpPr txBox="1"/>
          <p:nvPr/>
        </p:nvSpPr>
        <p:spPr>
          <a:xfrm>
            <a:off x="6707040" y="2587063"/>
            <a:ext cx="1257460" cy="461665"/>
          </a:xfrm>
          <a:prstGeom prst="rect">
            <a:avLst/>
          </a:prstGeom>
          <a:noFill/>
        </p:spPr>
        <p:txBody>
          <a:bodyPr wrap="none" rtlCol="0">
            <a:spAutoFit/>
          </a:bodyPr>
          <a:lstStyle/>
          <a:p>
            <a:r>
              <a:rPr lang="en-US" sz="1200" dirty="0"/>
              <a:t>AD 57 - Romans</a:t>
            </a:r>
          </a:p>
          <a:p>
            <a:r>
              <a:rPr lang="en-US" sz="1200" dirty="0"/>
              <a:t>AD 57 - Galatians</a:t>
            </a:r>
          </a:p>
        </p:txBody>
      </p:sp>
      <p:sp>
        <p:nvSpPr>
          <p:cNvPr id="84" name="TextBox 83">
            <a:extLst>
              <a:ext uri="{FF2B5EF4-FFF2-40B4-BE49-F238E27FC236}">
                <a16:creationId xmlns:a16="http://schemas.microsoft.com/office/drawing/2014/main" id="{B3362BBE-1F03-1541-A56F-52B45CB140E1}"/>
              </a:ext>
            </a:extLst>
          </p:cNvPr>
          <p:cNvSpPr txBox="1"/>
          <p:nvPr/>
        </p:nvSpPr>
        <p:spPr>
          <a:xfrm>
            <a:off x="6858000" y="3815517"/>
            <a:ext cx="1202573" cy="307777"/>
          </a:xfrm>
          <a:prstGeom prst="rect">
            <a:avLst/>
          </a:prstGeom>
          <a:noFill/>
        </p:spPr>
        <p:txBody>
          <a:bodyPr wrap="none" rtlCol="0">
            <a:spAutoFit/>
          </a:bodyPr>
          <a:lstStyle/>
          <a:p>
            <a:r>
              <a:rPr lang="en-US" sz="1400" b="1" dirty="0"/>
              <a:t>FROM ROME</a:t>
            </a:r>
          </a:p>
        </p:txBody>
      </p:sp>
      <p:sp>
        <p:nvSpPr>
          <p:cNvPr id="85" name="TextBox 84">
            <a:extLst>
              <a:ext uri="{FF2B5EF4-FFF2-40B4-BE49-F238E27FC236}">
                <a16:creationId xmlns:a16="http://schemas.microsoft.com/office/drawing/2014/main" id="{E887A3DC-40BD-454A-AB6B-7BFCDFEBAB64}"/>
              </a:ext>
            </a:extLst>
          </p:cNvPr>
          <p:cNvSpPr txBox="1"/>
          <p:nvPr/>
        </p:nvSpPr>
        <p:spPr>
          <a:xfrm>
            <a:off x="6737117" y="4009509"/>
            <a:ext cx="1575752" cy="954107"/>
          </a:xfrm>
          <a:prstGeom prst="rect">
            <a:avLst/>
          </a:prstGeom>
          <a:noFill/>
        </p:spPr>
        <p:txBody>
          <a:bodyPr wrap="none" rtlCol="0">
            <a:spAutoFit/>
          </a:bodyPr>
          <a:lstStyle/>
          <a:p>
            <a:r>
              <a:rPr lang="en-US" sz="1400" dirty="0"/>
              <a:t>AD 62 - Colossians</a:t>
            </a:r>
          </a:p>
          <a:p>
            <a:r>
              <a:rPr lang="en-US" sz="1400" dirty="0"/>
              <a:t>AD 62 - Ephesians</a:t>
            </a:r>
          </a:p>
          <a:p>
            <a:r>
              <a:rPr lang="en-US" sz="1400" dirty="0"/>
              <a:t>AD - 62 Philippians</a:t>
            </a:r>
          </a:p>
          <a:p>
            <a:r>
              <a:rPr lang="en-US" sz="1400" dirty="0"/>
              <a:t>AD 62 - Philemon</a:t>
            </a:r>
          </a:p>
        </p:txBody>
      </p:sp>
      <p:sp>
        <p:nvSpPr>
          <p:cNvPr id="86" name="TextBox 85">
            <a:extLst>
              <a:ext uri="{FF2B5EF4-FFF2-40B4-BE49-F238E27FC236}">
                <a16:creationId xmlns:a16="http://schemas.microsoft.com/office/drawing/2014/main" id="{EC9BE45D-AB97-4E47-B4AD-85CAEB9BCECA}"/>
              </a:ext>
            </a:extLst>
          </p:cNvPr>
          <p:cNvSpPr txBox="1"/>
          <p:nvPr/>
        </p:nvSpPr>
        <p:spPr>
          <a:xfrm>
            <a:off x="6712463" y="5007718"/>
            <a:ext cx="1733039" cy="307777"/>
          </a:xfrm>
          <a:prstGeom prst="rect">
            <a:avLst/>
          </a:prstGeom>
          <a:noFill/>
        </p:spPr>
        <p:txBody>
          <a:bodyPr wrap="none" rtlCol="0">
            <a:spAutoFit/>
          </a:bodyPr>
          <a:lstStyle/>
          <a:p>
            <a:r>
              <a:rPr lang="en-US" sz="1400" b="1" dirty="0"/>
              <a:t>FROM MACEDONIA</a:t>
            </a:r>
          </a:p>
        </p:txBody>
      </p:sp>
      <p:sp>
        <p:nvSpPr>
          <p:cNvPr id="87" name="TextBox 86">
            <a:extLst>
              <a:ext uri="{FF2B5EF4-FFF2-40B4-BE49-F238E27FC236}">
                <a16:creationId xmlns:a16="http://schemas.microsoft.com/office/drawing/2014/main" id="{9A4FA7CB-3F37-264D-9F1A-75A5E77BB649}"/>
              </a:ext>
            </a:extLst>
          </p:cNvPr>
          <p:cNvSpPr txBox="1"/>
          <p:nvPr/>
        </p:nvSpPr>
        <p:spPr>
          <a:xfrm>
            <a:off x="6858000" y="5161606"/>
            <a:ext cx="1507720" cy="523220"/>
          </a:xfrm>
          <a:prstGeom prst="rect">
            <a:avLst/>
          </a:prstGeom>
          <a:noFill/>
        </p:spPr>
        <p:txBody>
          <a:bodyPr wrap="none" rtlCol="0">
            <a:spAutoFit/>
          </a:bodyPr>
          <a:lstStyle/>
          <a:p>
            <a:r>
              <a:rPr lang="en-US" sz="1400" dirty="0"/>
              <a:t>AD 66 - 1 Timothy</a:t>
            </a:r>
          </a:p>
          <a:p>
            <a:r>
              <a:rPr lang="en-US" sz="1400" dirty="0"/>
              <a:t>AD 66 - Titus</a:t>
            </a:r>
          </a:p>
        </p:txBody>
      </p:sp>
      <p:sp>
        <p:nvSpPr>
          <p:cNvPr id="90" name="TextBox 89">
            <a:extLst>
              <a:ext uri="{FF2B5EF4-FFF2-40B4-BE49-F238E27FC236}">
                <a16:creationId xmlns:a16="http://schemas.microsoft.com/office/drawing/2014/main" id="{750A2F8D-92D1-4C4C-AA32-642428F7EB7D}"/>
              </a:ext>
            </a:extLst>
          </p:cNvPr>
          <p:cNvSpPr txBox="1"/>
          <p:nvPr/>
        </p:nvSpPr>
        <p:spPr>
          <a:xfrm>
            <a:off x="6824974" y="5623262"/>
            <a:ext cx="1202573" cy="307777"/>
          </a:xfrm>
          <a:prstGeom prst="rect">
            <a:avLst/>
          </a:prstGeom>
          <a:noFill/>
        </p:spPr>
        <p:txBody>
          <a:bodyPr wrap="none" rtlCol="0">
            <a:spAutoFit/>
          </a:bodyPr>
          <a:lstStyle/>
          <a:p>
            <a:r>
              <a:rPr lang="en-US" sz="1400" b="1" dirty="0"/>
              <a:t>FROM ROME</a:t>
            </a:r>
          </a:p>
        </p:txBody>
      </p:sp>
      <p:sp>
        <p:nvSpPr>
          <p:cNvPr id="91" name="TextBox 90">
            <a:extLst>
              <a:ext uri="{FF2B5EF4-FFF2-40B4-BE49-F238E27FC236}">
                <a16:creationId xmlns:a16="http://schemas.microsoft.com/office/drawing/2014/main" id="{FC3A86F3-0F4C-2B4C-8EEF-2C708B38FD20}"/>
              </a:ext>
            </a:extLst>
          </p:cNvPr>
          <p:cNvSpPr txBox="1"/>
          <p:nvPr/>
        </p:nvSpPr>
        <p:spPr>
          <a:xfrm>
            <a:off x="6616836" y="5767559"/>
            <a:ext cx="1696033" cy="537685"/>
          </a:xfrm>
          <a:prstGeom prst="rect">
            <a:avLst/>
          </a:prstGeom>
          <a:noFill/>
        </p:spPr>
        <p:txBody>
          <a:bodyPr wrap="square" rtlCol="0">
            <a:spAutoFit/>
          </a:bodyPr>
          <a:lstStyle/>
          <a:p>
            <a:r>
              <a:rPr lang="en-US" sz="1400" dirty="0"/>
              <a:t>AD 66 - Hebrews (?)</a:t>
            </a:r>
          </a:p>
          <a:p>
            <a:r>
              <a:rPr lang="en-US" sz="1400" b="1" dirty="0"/>
              <a:t>AD 67 - 2 Timothy</a:t>
            </a:r>
          </a:p>
        </p:txBody>
      </p:sp>
      <p:sp>
        <p:nvSpPr>
          <p:cNvPr id="6" name="TextBox 5">
            <a:extLst>
              <a:ext uri="{FF2B5EF4-FFF2-40B4-BE49-F238E27FC236}">
                <a16:creationId xmlns:a16="http://schemas.microsoft.com/office/drawing/2014/main" id="{30E5FE7D-EABE-EE48-B2C2-2996F6FE14F0}"/>
              </a:ext>
            </a:extLst>
          </p:cNvPr>
          <p:cNvSpPr txBox="1"/>
          <p:nvPr/>
        </p:nvSpPr>
        <p:spPr>
          <a:xfrm>
            <a:off x="1800757" y="4667504"/>
            <a:ext cx="3383747" cy="369332"/>
          </a:xfrm>
          <a:prstGeom prst="rect">
            <a:avLst/>
          </a:prstGeom>
          <a:noFill/>
          <a:ln w="28575">
            <a:solidFill>
              <a:schemeClr val="tx1"/>
            </a:solidFill>
          </a:ln>
        </p:spPr>
        <p:txBody>
          <a:bodyPr wrap="none" rtlCol="0">
            <a:spAutoFit/>
          </a:bodyPr>
          <a:lstStyle/>
          <a:p>
            <a:r>
              <a:rPr lang="en-US" dirty="0"/>
              <a:t>---</a:t>
            </a:r>
            <a:r>
              <a:rPr lang="en-US" b="1" dirty="0"/>
              <a:t>The Book of Acts Ends Here-</a:t>
            </a:r>
            <a:r>
              <a:rPr lang="en-US" dirty="0"/>
              <a:t>--</a:t>
            </a:r>
          </a:p>
        </p:txBody>
      </p:sp>
      <p:cxnSp>
        <p:nvCxnSpPr>
          <p:cNvPr id="17" name="Straight Arrow Connector 16">
            <a:extLst>
              <a:ext uri="{FF2B5EF4-FFF2-40B4-BE49-F238E27FC236}">
                <a16:creationId xmlns:a16="http://schemas.microsoft.com/office/drawing/2014/main" id="{9F2B57F8-36FB-0042-8B80-55E1EECDF105}"/>
              </a:ext>
            </a:extLst>
          </p:cNvPr>
          <p:cNvCxnSpPr>
            <a:cxnSpLocks/>
          </p:cNvCxnSpPr>
          <p:nvPr/>
        </p:nvCxnSpPr>
        <p:spPr>
          <a:xfrm>
            <a:off x="6172200" y="4876800"/>
            <a:ext cx="652774" cy="65609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648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FE932-734E-AF49-8AB8-EEA7000A74E9}"/>
              </a:ext>
            </a:extLst>
          </p:cNvPr>
          <p:cNvSpPr>
            <a:spLocks noGrp="1"/>
          </p:cNvSpPr>
          <p:nvPr>
            <p:ph type="title"/>
          </p:nvPr>
        </p:nvSpPr>
        <p:spPr/>
        <p:txBody>
          <a:bodyPr>
            <a:normAutofit/>
          </a:bodyPr>
          <a:lstStyle/>
          <a:p>
            <a:r>
              <a:rPr lang="en-US" sz="3600" dirty="0"/>
              <a:t>Who wrote the book and to whom? </a:t>
            </a:r>
          </a:p>
        </p:txBody>
      </p:sp>
      <p:sp>
        <p:nvSpPr>
          <p:cNvPr id="3" name="Content Placeholder 2">
            <a:extLst>
              <a:ext uri="{FF2B5EF4-FFF2-40B4-BE49-F238E27FC236}">
                <a16:creationId xmlns:a16="http://schemas.microsoft.com/office/drawing/2014/main" id="{E0FC90DB-A8D6-5947-8D88-54164E8FAB06}"/>
              </a:ext>
            </a:extLst>
          </p:cNvPr>
          <p:cNvSpPr>
            <a:spLocks noGrp="1"/>
          </p:cNvSpPr>
          <p:nvPr>
            <p:ph idx="1"/>
          </p:nvPr>
        </p:nvSpPr>
        <p:spPr>
          <a:xfrm>
            <a:off x="150312" y="1563665"/>
            <a:ext cx="8993688" cy="5244231"/>
          </a:xfrm>
        </p:spPr>
        <p:txBody>
          <a:bodyPr>
            <a:normAutofit fontScale="70000" lnSpcReduction="20000"/>
          </a:bodyPr>
          <a:lstStyle/>
          <a:p>
            <a:pPr marL="118872" indent="0">
              <a:buNone/>
            </a:pPr>
            <a:r>
              <a:rPr lang="en-US" dirty="0"/>
              <a:t>Paul identified himself as the author of the letter to Titus in the first verse, calling himself a</a:t>
            </a:r>
            <a:r>
              <a:rPr lang="en-US" b="1" i="1" dirty="0">
                <a:solidFill>
                  <a:srgbClr val="002060"/>
                </a:solidFill>
              </a:rPr>
              <a:t> “bond-servant of God and an apostle of Jesus Christ.”   </a:t>
            </a:r>
          </a:p>
          <a:p>
            <a:pPr marL="118872" indent="0">
              <a:buNone/>
            </a:pPr>
            <a:endParaRPr lang="en-US" sz="1400" dirty="0"/>
          </a:p>
          <a:p>
            <a:pPr marL="118872" indent="0">
              <a:buNone/>
            </a:pPr>
            <a:r>
              <a:rPr lang="en-US" dirty="0"/>
              <a:t>In verse 4, he identifies he is writing </a:t>
            </a:r>
            <a:r>
              <a:rPr lang="en-US" b="1" i="1" dirty="0">
                <a:solidFill>
                  <a:srgbClr val="002060"/>
                </a:solidFill>
              </a:rPr>
              <a:t>“To Titus, a true son in our common faith.”  </a:t>
            </a:r>
            <a:r>
              <a:rPr lang="en-US" dirty="0"/>
              <a:t>The origin of Paul’s relationship with Titus is unknown.  We know from </a:t>
            </a:r>
            <a:r>
              <a:rPr lang="en-US" b="1" dirty="0"/>
              <a:t>Gal 2:3 </a:t>
            </a:r>
            <a:r>
              <a:rPr lang="en-US" dirty="0"/>
              <a:t>that Titus was a Greek, and Paul called him </a:t>
            </a:r>
            <a:r>
              <a:rPr lang="en-US" b="1" i="1" dirty="0">
                <a:solidFill>
                  <a:srgbClr val="002060"/>
                </a:solidFill>
              </a:rPr>
              <a:t>“my partner and fellow worker” </a:t>
            </a:r>
            <a:r>
              <a:rPr lang="en-US" dirty="0"/>
              <a:t>in </a:t>
            </a:r>
            <a:r>
              <a:rPr lang="en-US" b="1" dirty="0"/>
              <a:t>2 Cor. 8:23</a:t>
            </a:r>
            <a:r>
              <a:rPr lang="en-US" dirty="0"/>
              <a:t>.  Titus has been called by some ”the most enigmatic figure in early Christian history.”</a:t>
            </a:r>
          </a:p>
          <a:p>
            <a:pPr marL="118872" indent="0">
              <a:buNone/>
            </a:pPr>
            <a:endParaRPr lang="en-US" sz="1400" dirty="0"/>
          </a:p>
          <a:p>
            <a:pPr marL="118872" indent="0">
              <a:buNone/>
            </a:pPr>
            <a:r>
              <a:rPr lang="en-US" dirty="0"/>
              <a:t>When discussing Titus, one can see similarities between him and Timothy.  Both were probably converted by Paul, as he calls them both “a true son of the faith” (</a:t>
            </a:r>
            <a:r>
              <a:rPr lang="en-US" b="1" dirty="0"/>
              <a:t>1 Tim 1:2; Titus 1:4</a:t>
            </a:r>
            <a:r>
              <a:rPr lang="en-US" dirty="0"/>
              <a:t>)  but scholars assume he was a bit older:</a:t>
            </a:r>
          </a:p>
          <a:p>
            <a:pPr marL="118872" indent="0">
              <a:buNone/>
            </a:pPr>
            <a:r>
              <a:rPr lang="en-US" dirty="0"/>
              <a:t>      He tells Timothy:  </a:t>
            </a:r>
            <a:r>
              <a:rPr lang="en-US" b="1" i="1" dirty="0">
                <a:solidFill>
                  <a:srgbClr val="002060"/>
                </a:solidFill>
              </a:rPr>
              <a:t>“Let no one despise your youth,” </a:t>
            </a:r>
            <a:r>
              <a:rPr lang="en-US" dirty="0"/>
              <a:t>(</a:t>
            </a:r>
            <a:r>
              <a:rPr lang="en-US" b="1" dirty="0"/>
              <a:t>1 Tim 4:12</a:t>
            </a:r>
            <a:r>
              <a:rPr lang="en-US" dirty="0"/>
              <a:t>) </a:t>
            </a:r>
          </a:p>
          <a:p>
            <a:pPr marL="118872" indent="0">
              <a:buNone/>
            </a:pPr>
            <a:r>
              <a:rPr lang="en-US" dirty="0"/>
              <a:t>      He tells Titus to: </a:t>
            </a:r>
            <a:r>
              <a:rPr lang="en-US" b="1" i="1" dirty="0">
                <a:solidFill>
                  <a:srgbClr val="002060"/>
                </a:solidFill>
              </a:rPr>
              <a:t>“exhort the young men to be sober-minded” </a:t>
            </a:r>
            <a:r>
              <a:rPr lang="en-US" dirty="0"/>
              <a:t>(</a:t>
            </a:r>
            <a:r>
              <a:rPr lang="en-US" b="1" dirty="0"/>
              <a:t>Titus 2:6</a:t>
            </a:r>
            <a:r>
              <a:rPr lang="en-US" dirty="0"/>
              <a:t>) </a:t>
            </a:r>
            <a:endParaRPr lang="en-US" sz="1400" dirty="0"/>
          </a:p>
          <a:p>
            <a:pPr marL="118872" indent="0">
              <a:buNone/>
            </a:pPr>
            <a:endParaRPr lang="en-US" sz="1400" dirty="0"/>
          </a:p>
          <a:p>
            <a:pPr marL="118872" indent="0">
              <a:buNone/>
            </a:pPr>
            <a:r>
              <a:rPr lang="en-US" dirty="0"/>
              <a:t>Paul clearly held Titus in a position of great respect as a friend and fellow worker for the gospel, praising Titus for his affection, his earnestness, and his bringing comfort to others.  </a:t>
            </a:r>
          </a:p>
          <a:p>
            <a:pPr marL="118872" indent="0">
              <a:buNone/>
            </a:pPr>
            <a:endParaRPr lang="en-US" sz="1400" dirty="0"/>
          </a:p>
          <a:p>
            <a:pPr marL="118872" indent="0">
              <a:buNone/>
            </a:pPr>
            <a:r>
              <a:rPr lang="en-US" dirty="0"/>
              <a:t>Arguably, the letter was written not long after 1 Timothy, about 64-66 A.D.   </a:t>
            </a:r>
          </a:p>
        </p:txBody>
      </p:sp>
    </p:spTree>
    <p:extLst>
      <p:ext uri="{BB962C8B-B14F-4D97-AF65-F5344CB8AC3E}">
        <p14:creationId xmlns:p14="http://schemas.microsoft.com/office/powerpoint/2010/main" val="116105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FE932-734E-AF49-8AB8-EEA7000A74E9}"/>
              </a:ext>
            </a:extLst>
          </p:cNvPr>
          <p:cNvSpPr>
            <a:spLocks noGrp="1"/>
          </p:cNvSpPr>
          <p:nvPr>
            <p:ph type="title"/>
          </p:nvPr>
        </p:nvSpPr>
        <p:spPr>
          <a:xfrm>
            <a:off x="471292" y="272316"/>
            <a:ext cx="8229600" cy="1252728"/>
          </a:xfrm>
        </p:spPr>
        <p:txBody>
          <a:bodyPr>
            <a:normAutofit/>
          </a:bodyPr>
          <a:lstStyle/>
          <a:p>
            <a:r>
              <a:rPr lang="en-US" sz="3600" dirty="0"/>
              <a:t>Where are we?</a:t>
            </a:r>
          </a:p>
        </p:txBody>
      </p:sp>
      <p:sp>
        <p:nvSpPr>
          <p:cNvPr id="3" name="Content Placeholder 2">
            <a:extLst>
              <a:ext uri="{FF2B5EF4-FFF2-40B4-BE49-F238E27FC236}">
                <a16:creationId xmlns:a16="http://schemas.microsoft.com/office/drawing/2014/main" id="{E0FC90DB-A8D6-5947-8D88-54164E8FAB06}"/>
              </a:ext>
            </a:extLst>
          </p:cNvPr>
          <p:cNvSpPr>
            <a:spLocks noGrp="1"/>
          </p:cNvSpPr>
          <p:nvPr>
            <p:ph idx="1"/>
          </p:nvPr>
        </p:nvSpPr>
        <p:spPr>
          <a:xfrm>
            <a:off x="140918" y="1525044"/>
            <a:ext cx="8890348" cy="5201433"/>
          </a:xfrm>
        </p:spPr>
        <p:txBody>
          <a:bodyPr>
            <a:noAutofit/>
          </a:bodyPr>
          <a:lstStyle/>
          <a:p>
            <a:pPr marL="118872" indent="0">
              <a:buNone/>
            </a:pPr>
            <a:r>
              <a:rPr lang="en-US" sz="1900" dirty="0"/>
              <a:t>We know that at some point Titus became a traveling companion of Paul’s. </a:t>
            </a:r>
            <a:r>
              <a:rPr lang="en-US" sz="1900" b="1" dirty="0"/>
              <a:t>Galatians 2:1 </a:t>
            </a:r>
            <a:r>
              <a:rPr lang="en-US" sz="1900" dirty="0"/>
              <a:t>tells us that Titus accompanied Paul and Barnabas when they went to Jerusalem to consult with Peter and James regarding the gospel they preached.  This occurred before the 2nd missionary journey and maybe before the first.  Although in Acts, Luke never mentions Titus as Paul’s travel companion, the term “we” probably includes Titus at least on the third missionary journey (</a:t>
            </a:r>
            <a:r>
              <a:rPr lang="en-US" sz="1900" b="1" dirty="0"/>
              <a:t>Acts 16:9-13</a:t>
            </a:r>
            <a:r>
              <a:rPr lang="en-US" sz="1900" dirty="0"/>
              <a:t>).  Paul refers to Titus many times on his third journey, (</a:t>
            </a:r>
            <a:r>
              <a:rPr lang="en-US" sz="1900" b="1" dirty="0"/>
              <a:t>2 Corinthians 2:12–13;  7:5–7, 13–15;  8:6, 16–24,  12:18</a:t>
            </a:r>
            <a:r>
              <a:rPr lang="en-US" sz="1900" dirty="0"/>
              <a:t>) during which the apostle sent him to Corinth at least once.</a:t>
            </a:r>
          </a:p>
          <a:p>
            <a:pPr marL="118872" indent="0">
              <a:buNone/>
            </a:pPr>
            <a:endParaRPr lang="en-US" sz="1900" dirty="0"/>
          </a:p>
          <a:p>
            <a:pPr marL="118872" indent="0">
              <a:buNone/>
            </a:pPr>
            <a:r>
              <a:rPr lang="en-US" sz="1900" dirty="0"/>
              <a:t>The situation in Crete was discouraging.  The government of the church needed to be set in order and the church needed to be grounded in sound doctrine.  Paul counted on Titus in tough times and William Barclay characterized him as one who “will go with you in any kind of weather.  We might also ask where Paul was when he wrote the letter. The answer is, ”We do not know.”  While it is difficult to put a time on the letter, most assume it was written after </a:t>
            </a:r>
            <a:r>
              <a:rPr lang="en-US" sz="1900" b="1" dirty="0"/>
              <a:t>1 Timothy </a:t>
            </a:r>
            <a:r>
              <a:rPr lang="en-US" sz="1900" dirty="0"/>
              <a:t>between Paul’s first and second imprisonment, possibly from Macedonia.</a:t>
            </a:r>
          </a:p>
        </p:txBody>
      </p:sp>
    </p:spTree>
    <p:extLst>
      <p:ext uri="{BB962C8B-B14F-4D97-AF65-F5344CB8AC3E}">
        <p14:creationId xmlns:p14="http://schemas.microsoft.com/office/powerpoint/2010/main" val="3759044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Module</Template>
  <TotalTime>1285</TotalTime>
  <Words>4460</Words>
  <Application>Microsoft Macintosh PowerPoint</Application>
  <PresentationFormat>On-screen Show (4:3)</PresentationFormat>
  <Paragraphs>446</Paragraphs>
  <Slides>17</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Abadi MT Condensed Extra Bold</vt:lpstr>
      <vt:lpstr>Aharoni</vt:lpstr>
      <vt:lpstr>Arial</vt:lpstr>
      <vt:lpstr>Arial Black</vt:lpstr>
      <vt:lpstr>Calibri</vt:lpstr>
      <vt:lpstr>Corbel</vt:lpstr>
      <vt:lpstr>Wingdings</vt:lpstr>
      <vt:lpstr>Wingdings 2</vt:lpstr>
      <vt:lpstr>Wingdings 3</vt:lpstr>
      <vt:lpstr>Module</vt:lpstr>
      <vt:lpstr>Symphony of the Scriptures</vt:lpstr>
      <vt:lpstr>Titus</vt:lpstr>
      <vt:lpstr>PowerPoint Presentation</vt:lpstr>
      <vt:lpstr>PowerPoint Presentation</vt:lpstr>
      <vt:lpstr>About the New Testament  “Canon”</vt:lpstr>
      <vt:lpstr>PowerPoint Presentation</vt:lpstr>
      <vt:lpstr>PowerPoint Presentation</vt:lpstr>
      <vt:lpstr>Who wrote the book and to whom? </vt:lpstr>
      <vt:lpstr>Where are we?</vt:lpstr>
      <vt:lpstr>Why is Titus so important?</vt:lpstr>
      <vt:lpstr>What’s the point?</vt:lpstr>
      <vt:lpstr>How do I apply?</vt:lpstr>
      <vt:lpstr>PowerPoint Presentation</vt:lpstr>
      <vt:lpstr>PowerPoint Presentation</vt:lpstr>
      <vt:lpstr>Titus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rfink</dc:creator>
  <cp:lastModifiedBy>Ross Fink</cp:lastModifiedBy>
  <cp:revision>104</cp:revision>
  <dcterms:created xsi:type="dcterms:W3CDTF">2010-11-07T11:38:16Z</dcterms:created>
  <dcterms:modified xsi:type="dcterms:W3CDTF">2023-01-09T13:42:01Z</dcterms:modified>
</cp:coreProperties>
</file>